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295" r:id="rId3"/>
    <p:sldId id="257" r:id="rId4"/>
    <p:sldId id="258" r:id="rId5"/>
    <p:sldId id="259" r:id="rId6"/>
    <p:sldId id="266" r:id="rId7"/>
    <p:sldId id="296" r:id="rId8"/>
    <p:sldId id="262" r:id="rId9"/>
    <p:sldId id="260" r:id="rId10"/>
    <p:sldId id="261" r:id="rId11"/>
    <p:sldId id="263" r:id="rId12"/>
    <p:sldId id="297" r:id="rId13"/>
    <p:sldId id="298" r:id="rId14"/>
    <p:sldId id="265" r:id="rId15"/>
    <p:sldId id="264" r:id="rId16"/>
    <p:sldId id="267" r:id="rId17"/>
    <p:sldId id="284" r:id="rId18"/>
    <p:sldId id="289" r:id="rId19"/>
    <p:sldId id="285" r:id="rId20"/>
    <p:sldId id="268" r:id="rId21"/>
    <p:sldId id="269" r:id="rId22"/>
    <p:sldId id="270" r:id="rId23"/>
    <p:sldId id="293" r:id="rId24"/>
    <p:sldId id="294" r:id="rId25"/>
    <p:sldId id="271" r:id="rId26"/>
    <p:sldId id="272" r:id="rId27"/>
    <p:sldId id="301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90" r:id="rId39"/>
    <p:sldId id="283" r:id="rId40"/>
    <p:sldId id="286" r:id="rId41"/>
    <p:sldId id="287" r:id="rId42"/>
    <p:sldId id="288" r:id="rId43"/>
    <p:sldId id="292" r:id="rId44"/>
    <p:sldId id="299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3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6"/>
    <p:restoredTop sz="94603"/>
  </p:normalViewPr>
  <p:slideViewPr>
    <p:cSldViewPr snapToGrid="0" snapToObjects="1" showGuides="1">
      <p:cViewPr varScale="1">
        <p:scale>
          <a:sx n="182" d="100"/>
          <a:sy n="182" d="100"/>
        </p:scale>
        <p:origin x="2112" y="168"/>
      </p:cViewPr>
      <p:guideLst>
        <p:guide orient="horz" pos="2160"/>
        <p:guide pos="28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CD33B-0BF2-3F4F-A1E7-ACB2C3D6DF80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62C5E-CD6F-834A-8E95-4BB60E93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846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587BF-D96B-F14F-9874-E6DF2E56BB23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0D09-35B1-B34F-8319-611B1EC1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422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F885907-5AF1-AE05-21A3-F9DA4C2A27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503" y="136525"/>
            <a:ext cx="2907617" cy="2907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80" y="166602"/>
            <a:ext cx="2907862" cy="3311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9B3514-1403-F4E4-8F77-94F73F9D33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6786" y="178953"/>
            <a:ext cx="1583095" cy="1583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  </a:t>
            </a:r>
            <a:r>
              <a:rPr lang="en-US" sz="3200" dirty="0"/>
              <a:t>Unnamed Project Overview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err="1"/>
              <a:t>Haifuraiya</a:t>
            </a:r>
            <a:r>
              <a:rPr lang="en-US" dirty="0"/>
              <a:t>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r>
              <a:rPr lang="en-US"/>
              <a:t>29 July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r>
              <a:rPr lang="en-US"/>
              <a:t>Haifuraiya 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2919" y="4842596"/>
            <a:ext cx="7542212" cy="1013012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b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b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b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b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  <a:t>- Space System Design Concept -</a:t>
            </a:r>
            <a:b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endParaRPr lang="en-US" sz="32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869" y="5401694"/>
            <a:ext cx="7542212" cy="10309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Initial Reviews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29 July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Haifuraiya Overview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6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5" y="1213657"/>
            <a:ext cx="4439174" cy="5235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407029"/>
            <a:ext cx="8231915" cy="1737258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Spacecraft Internal 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Volume Allocation – </a:t>
            </a: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no engines near comms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2173966"/>
            <a:ext cx="2260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L/UHF Transponder +TLM +CMD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96100" y="2555787"/>
            <a:ext cx="1864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X-</a:t>
            </a:r>
            <a:r>
              <a:rPr lang="en-US" sz="1200" dirty="0" err="1">
                <a:solidFill>
                  <a:srgbClr val="000000"/>
                </a:solidFill>
              </a:rPr>
              <a:t>Ka</a:t>
            </a:r>
            <a:r>
              <a:rPr lang="en-US" sz="1200" dirty="0">
                <a:solidFill>
                  <a:srgbClr val="000000"/>
                </a:solidFill>
              </a:rPr>
              <a:t> (</a:t>
            </a:r>
            <a:r>
              <a:rPr lang="en-US" sz="1200" dirty="0" err="1">
                <a:solidFill>
                  <a:srgbClr val="000000"/>
                </a:solidFill>
              </a:rPr>
              <a:t>mmW</a:t>
            </a:r>
            <a:r>
              <a:rPr lang="en-US" sz="1200" dirty="0">
                <a:solidFill>
                  <a:srgbClr val="000000"/>
                </a:solidFill>
              </a:rPr>
              <a:t>) Transponder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8301" y="1477159"/>
            <a:ext cx="229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Vanderbilt Radiation Experiment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58836" y="4874597"/>
            <a:ext cx="2370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Avionics (3 RWs, Flight Computer, 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MPPTs, BCR, PDU)</a:t>
            </a:r>
          </a:p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5022" y="2694287"/>
            <a:ext cx="962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Star Tracker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5033" y="4784843"/>
            <a:ext cx="831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μCAT</a:t>
            </a:r>
            <a:r>
              <a:rPr lang="en-US" sz="1200" dirty="0">
                <a:solidFill>
                  <a:srgbClr val="000000"/>
                </a:solidFill>
              </a:rPr>
              <a:t> PPT</a:t>
            </a:r>
          </a:p>
          <a:p>
            <a:r>
              <a:rPr lang="en-US" sz="1200" dirty="0">
                <a:solidFill>
                  <a:srgbClr val="000000"/>
                </a:solidFill>
              </a:rPr>
              <a:t>(typ. of 4)</a:t>
            </a: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5106369" y="4784843"/>
            <a:ext cx="228664" cy="230833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191000" y="1686218"/>
            <a:ext cx="114332" cy="139088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305332" y="2440321"/>
            <a:ext cx="381000" cy="139088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829572" y="2806954"/>
            <a:ext cx="280860" cy="89865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697032" y="4006775"/>
            <a:ext cx="1178570" cy="93033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409344" y="2832786"/>
            <a:ext cx="152021" cy="59621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68926" y="4601527"/>
            <a:ext cx="1519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1269 MHz Monopole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275892" y="4445757"/>
            <a:ext cx="625896" cy="23433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627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19423"/>
            <a:ext cx="7581901" cy="1653988"/>
          </a:xfrm>
        </p:spPr>
        <p:txBody>
          <a:bodyPr/>
          <a:lstStyle/>
          <a:p>
            <a:r>
              <a:rPr lang="en-US" sz="2400" dirty="0">
                <a:latin typeface="Times New Roman"/>
                <a:cs typeface="Times New Roman"/>
              </a:rPr>
              <a:t>Spacecraft Functional Block Diagram Original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3" y="991446"/>
            <a:ext cx="4817313" cy="74212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99" y="1418125"/>
            <a:ext cx="9175542" cy="57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83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19423"/>
            <a:ext cx="7581901" cy="1653988"/>
          </a:xfrm>
        </p:spPr>
        <p:txBody>
          <a:bodyPr/>
          <a:lstStyle/>
          <a:p>
            <a:r>
              <a:rPr lang="en-US" sz="2400" dirty="0">
                <a:latin typeface="Times New Roman"/>
                <a:cs typeface="Times New Roman"/>
              </a:rPr>
              <a:t>Spacecraft Functional Block Diagram Draft, Partial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3" y="991446"/>
            <a:ext cx="4817313" cy="74212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08B62-71E8-C945-8332-514A3B624F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98" b="18929"/>
          <a:stretch/>
        </p:blipFill>
        <p:spPr>
          <a:xfrm>
            <a:off x="0" y="1013355"/>
            <a:ext cx="8117918" cy="58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1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19423"/>
            <a:ext cx="7581901" cy="1653988"/>
          </a:xfrm>
        </p:spPr>
        <p:txBody>
          <a:bodyPr/>
          <a:lstStyle/>
          <a:p>
            <a:r>
              <a:rPr lang="en-US" sz="2400" dirty="0">
                <a:latin typeface="Times New Roman"/>
                <a:cs typeface="Times New Roman"/>
              </a:rPr>
              <a:t>Spacecraft Functional Block Diagram Draft, Partial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3" y="991446"/>
            <a:ext cx="4817313" cy="74212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08B62-71E8-C945-8332-514A3B624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" b="1090"/>
          <a:stretch/>
        </p:blipFill>
        <p:spPr>
          <a:xfrm>
            <a:off x="0" y="1013355"/>
            <a:ext cx="8117918" cy="58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61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Power Subsystem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219686"/>
            <a:ext cx="4817313" cy="7421223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Solar Arrays:  MMA E-</a:t>
            </a:r>
            <a:r>
              <a:rPr lang="en-US" sz="2000" dirty="0" err="1">
                <a:solidFill>
                  <a:srgbClr val="FF0000"/>
                </a:solidFill>
              </a:rPr>
              <a:t>HaWK</a:t>
            </a:r>
            <a:r>
              <a:rPr lang="en-US" sz="2000" dirty="0">
                <a:solidFill>
                  <a:srgbClr val="FF0000"/>
                </a:solidFill>
              </a:rPr>
              <a:t> design; 72 watts average; 86 watts peak BOL; MPPT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Supercaps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  <a:p>
            <a:r>
              <a:rPr lang="en-US" sz="2000" dirty="0"/>
              <a:t>Compatibility with 28v (dirty power)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Batteries:  Li-Ion; 2600 </a:t>
            </a:r>
            <a:r>
              <a:rPr lang="en-US" sz="2000" dirty="0" err="1">
                <a:solidFill>
                  <a:srgbClr val="FF0000"/>
                </a:solidFill>
              </a:rPr>
              <a:t>mAHr</a:t>
            </a:r>
            <a:r>
              <a:rPr lang="en-US" sz="2000" dirty="0">
                <a:solidFill>
                  <a:srgbClr val="FF0000"/>
                </a:solidFill>
              </a:rPr>
              <a:t> Each; 11P1S;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Capacity:  109 Watt-</a:t>
            </a:r>
            <a:r>
              <a:rPr lang="en-US" sz="1800" dirty="0" err="1">
                <a:solidFill>
                  <a:srgbClr val="FF0000"/>
                </a:solidFill>
              </a:rPr>
              <a:t>Hrs</a:t>
            </a:r>
            <a:r>
              <a:rPr lang="en-US" sz="1800" dirty="0">
                <a:solidFill>
                  <a:srgbClr val="FF0000"/>
                </a:solidFill>
              </a:rPr>
              <a:t> (3.5 V x 2.6 </a:t>
            </a:r>
            <a:r>
              <a:rPr lang="en-US" sz="1800" dirty="0" err="1">
                <a:solidFill>
                  <a:srgbClr val="FF0000"/>
                </a:solidFill>
              </a:rPr>
              <a:t>AHr</a:t>
            </a:r>
            <a:r>
              <a:rPr lang="en-US" sz="1800" dirty="0">
                <a:solidFill>
                  <a:srgbClr val="FF0000"/>
                </a:solidFill>
              </a:rPr>
              <a:t> x 12 Cells)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Driving Requirement is Worst Case Eclipse Heating (2 hour eclipse w. 10 watt heaters) = 20 watt-</a:t>
            </a:r>
            <a:r>
              <a:rPr lang="en-US" sz="1800" dirty="0" err="1">
                <a:solidFill>
                  <a:srgbClr val="FF0000"/>
                </a:solidFill>
              </a:rPr>
              <a:t>Hrs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Worst Case </a:t>
            </a:r>
            <a:r>
              <a:rPr lang="en-US" sz="1800" dirty="0" err="1">
                <a:solidFill>
                  <a:srgbClr val="FF0000"/>
                </a:solidFill>
              </a:rPr>
              <a:t>DoD</a:t>
            </a:r>
            <a:r>
              <a:rPr lang="en-US" sz="1800" dirty="0">
                <a:solidFill>
                  <a:srgbClr val="FF0000"/>
                </a:solidFill>
              </a:rPr>
              <a:t>: 18.3%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mmW</a:t>
            </a:r>
            <a:r>
              <a:rPr lang="en-US" sz="2000" dirty="0">
                <a:solidFill>
                  <a:srgbClr val="FF0000"/>
                </a:solidFill>
              </a:rPr>
              <a:t> Transponder Not Powered During Eclipse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L/UHF Transponder Powered During Nominal Eclipses but, not during W.C. Eclipses.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Loads Individually Switched:  3.3V, 5.0 V and 20 V (</a:t>
            </a:r>
            <a:r>
              <a:rPr lang="en-US" sz="2000" dirty="0" err="1">
                <a:solidFill>
                  <a:srgbClr val="FF0000"/>
                </a:solidFill>
              </a:rPr>
              <a:t>GaN</a:t>
            </a:r>
            <a:r>
              <a:rPr lang="en-US" sz="2000" dirty="0">
                <a:solidFill>
                  <a:srgbClr val="FF0000"/>
                </a:solidFill>
              </a:rPr>
              <a:t> SSPA)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8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09" y="118407"/>
            <a:ext cx="4645049" cy="655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15100" y="2343834"/>
            <a:ext cx="2228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Solar Array Wings</a:t>
            </a:r>
          </a:p>
          <a:p>
            <a:r>
              <a:rPr lang="en-US" dirty="0">
                <a:solidFill>
                  <a:srgbClr val="FF0000"/>
                </a:solidFill>
              </a:rPr>
              <a:t>(SAWs) – Two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MMA E-</a:t>
            </a:r>
            <a:r>
              <a:rPr lang="en-US" sz="1600" dirty="0" err="1">
                <a:solidFill>
                  <a:srgbClr val="FF0000"/>
                </a:solidFill>
              </a:rPr>
              <a:t>HaWK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Triple Deployment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Fits in 8.5 mm Stack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Peak Power:  86 W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Avg. Power:  72 W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TRL Level 9 by Flight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Single Axis SADA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Full 360° Control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679" y="2278363"/>
            <a:ext cx="12362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SOLAR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ARRAY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WINGS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(SAWs)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&amp;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SADA</a:t>
            </a:r>
          </a:p>
        </p:txBody>
      </p:sp>
    </p:spTree>
    <p:extLst>
      <p:ext uri="{BB962C8B-B14F-4D97-AF65-F5344CB8AC3E}">
        <p14:creationId xmlns:p14="http://schemas.microsoft.com/office/powerpoint/2010/main" val="1640989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47699" y="3053977"/>
            <a:ext cx="3568700" cy="844923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Power 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Budget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0"/>
            <a:ext cx="4610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70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Structure Design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(Basic Approach)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249643" y="93909"/>
            <a:ext cx="4817313" cy="79240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6U System is Volume Limited; Not Mass Limited (this may have changed)</a:t>
            </a:r>
          </a:p>
          <a:p>
            <a:r>
              <a:rPr lang="en-US" dirty="0">
                <a:solidFill>
                  <a:srgbClr val="FF0000"/>
                </a:solidFill>
              </a:rPr>
              <a:t>Rigid (Thick) Exterior Wall Construction (this approach has changed)</a:t>
            </a:r>
          </a:p>
          <a:p>
            <a:pPr lvl="1"/>
            <a:r>
              <a:rPr lang="en-US" dirty="0"/>
              <a:t>Enclose things at a higher granularity. More open than original proposal. </a:t>
            </a:r>
          </a:p>
          <a:p>
            <a:r>
              <a:rPr lang="en-US" dirty="0"/>
              <a:t>Avionics Module Span Interior Volume between Walls adding Significant Additional Stiffness.</a:t>
            </a:r>
          </a:p>
          <a:p>
            <a:r>
              <a:rPr lang="en-US" dirty="0"/>
              <a:t>Recent Vibration Testing on a Similar 6U demonstrated a First Mode Resonant Frequency &gt;1000 Hz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52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00" y="1462650"/>
            <a:ext cx="7579327" cy="4480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09700" y="3340100"/>
            <a:ext cx="2868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P-POD Guide rails are formed</a:t>
            </a:r>
          </a:p>
          <a:p>
            <a:r>
              <a:rPr lang="en-US" sz="1600" dirty="0">
                <a:solidFill>
                  <a:srgbClr val="000000"/>
                </a:solidFill>
              </a:rPr>
              <a:t>by the mechanical frame which</a:t>
            </a:r>
          </a:p>
          <a:p>
            <a:r>
              <a:rPr lang="en-US" sz="1600" dirty="0">
                <a:solidFill>
                  <a:srgbClr val="000000"/>
                </a:solidFill>
              </a:rPr>
              <a:t>also holds and secures the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folded SAWs.  Arrays fold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within an 8.5 mm packing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height.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7129" y="393700"/>
            <a:ext cx="35351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Structure Design (2)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75400" y="4305300"/>
            <a:ext cx="2196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TWO FOR THE PRICE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OF ONE FRAME.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0" y="5613400"/>
            <a:ext cx="2454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3D CAD Courtesy MMA Design, LLC</a:t>
            </a:r>
          </a:p>
        </p:txBody>
      </p:sp>
    </p:spTree>
    <p:extLst>
      <p:ext uri="{BB962C8B-B14F-4D97-AF65-F5344CB8AC3E}">
        <p14:creationId xmlns:p14="http://schemas.microsoft.com/office/powerpoint/2010/main" val="1364471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1994" y="2527299"/>
            <a:ext cx="1706530" cy="1447801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Mass </a:t>
            </a:r>
            <a:b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Budget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19" y="139700"/>
            <a:ext cx="6344162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2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FCA04E-B39C-414F-9C2A-497EED02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8000"/>
              <a:t>ハイフライヤー</a:t>
            </a:r>
            <a:endParaRPr lang="en-US" sz="8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873FB5-1183-C14A-B880-DF7DDE367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2262187"/>
          </a:xfrm>
        </p:spPr>
        <p:txBody>
          <a:bodyPr>
            <a:normAutofit/>
          </a:bodyPr>
          <a:lstStyle/>
          <a:p>
            <a:r>
              <a:rPr lang="en-US" dirty="0" err="1"/>
              <a:t>Haifuraiyā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Proposal Code Name: “High Flyer”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5BCDC-7552-4C4C-B054-C9DCFE64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E3F8C-0FBE-F644-AAD3-E428AB82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4A500-B04D-5C4A-BD58-B64A1CE5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228" y="107577"/>
            <a:ext cx="7581901" cy="1653988"/>
          </a:xfrm>
        </p:spPr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Thermal Design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118612"/>
            <a:ext cx="4817313" cy="742122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0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425077"/>
            <a:ext cx="7581901" cy="1653988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Attitude Control System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0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025651" y="-44452"/>
            <a:ext cx="5219699" cy="8051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3-Axis Attitude Control System</a:t>
            </a:r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Accuracy &amp; Knowledge:</a:t>
            </a:r>
          </a:p>
          <a:p>
            <a:pPr lvl="2"/>
            <a:r>
              <a:rPr lang="en-US" dirty="0"/>
              <a:t>P: ± 1.0° (driven by </a:t>
            </a:r>
            <a:r>
              <a:rPr lang="en-US" dirty="0" err="1"/>
              <a:t>Ka</a:t>
            </a:r>
            <a:r>
              <a:rPr lang="en-US" dirty="0"/>
              <a:t>-Band antenna beam)</a:t>
            </a:r>
          </a:p>
          <a:p>
            <a:pPr lvl="2"/>
            <a:r>
              <a:rPr lang="en-US" dirty="0"/>
              <a:t>R: ± 1.0° (driven by </a:t>
            </a:r>
            <a:r>
              <a:rPr lang="en-US" dirty="0" err="1"/>
              <a:t>Ka</a:t>
            </a:r>
            <a:r>
              <a:rPr lang="en-US" dirty="0"/>
              <a:t>-Band antenna beam)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Y: ± 5.0° (driven by Solar Array Drive requirements</a:t>
            </a:r>
          </a:p>
          <a:p>
            <a:pPr lvl="1"/>
            <a:r>
              <a:rPr lang="en-US" dirty="0"/>
              <a:t>NADIR Pointing Mode (with varying Earth size): ± 1.0°</a:t>
            </a:r>
          </a:p>
          <a:p>
            <a:pPr lvl="1"/>
            <a:r>
              <a:rPr lang="en-US" dirty="0"/>
              <a:t>Safe Hold Mode:  Return SADA to 0°; Spin about Y; Sun in XY Plane</a:t>
            </a:r>
          </a:p>
          <a:p>
            <a:pPr lvl="1"/>
            <a:r>
              <a:rPr lang="en-US" dirty="0"/>
              <a:t>Point-on-Earth Target Tracking Mode (Optional)</a:t>
            </a:r>
          </a:p>
          <a:p>
            <a:pPr lvl="1"/>
            <a:r>
              <a:rPr lang="en-US" dirty="0"/>
              <a:t>Maintain Solar Array Axis (Y) Normal to Sun at all Times</a:t>
            </a:r>
          </a:p>
          <a:p>
            <a:pPr lvl="1"/>
            <a:r>
              <a:rPr lang="en-US" dirty="0"/>
              <a:t>Control SADA to Maintain Cells Normal to Sun (Full Power)</a:t>
            </a:r>
          </a:p>
          <a:p>
            <a:pPr lvl="1"/>
            <a:r>
              <a:rPr lang="en-US" dirty="0"/>
              <a:t>Momentum Dumping Scheme at Perigee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1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Attitude Control System (2)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(Update the components)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155812"/>
            <a:ext cx="4817313" cy="742122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06" y="1511300"/>
            <a:ext cx="8583706" cy="30582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89" y="4417678"/>
            <a:ext cx="2567612" cy="20339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0" y="4440066"/>
            <a:ext cx="2692825" cy="20496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1406" y="5168900"/>
            <a:ext cx="725817" cy="5232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Sinclair</a:t>
            </a:r>
          </a:p>
          <a:p>
            <a:pPr algn="ctr"/>
            <a:r>
              <a:rPr lang="en-US" sz="1400" dirty="0"/>
              <a:t>RW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90513" y="5143500"/>
            <a:ext cx="1095172" cy="5232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Sinclair</a:t>
            </a:r>
          </a:p>
          <a:p>
            <a:pPr algn="ctr"/>
            <a:r>
              <a:rPr lang="en-US" sz="1400" dirty="0"/>
              <a:t>Star Tracker</a:t>
            </a:r>
          </a:p>
        </p:txBody>
      </p:sp>
    </p:spTree>
    <p:extLst>
      <p:ext uri="{BB962C8B-B14F-4D97-AF65-F5344CB8AC3E}">
        <p14:creationId xmlns:p14="http://schemas.microsoft.com/office/powerpoint/2010/main" val="1345852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Attitude Control System (3)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(Component Interfaces)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add desaturation by EP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00" y="2252684"/>
            <a:ext cx="9164499" cy="35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95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44823"/>
            <a:ext cx="7581901" cy="1653988"/>
          </a:xfrm>
        </p:spPr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Attitude Control System (4)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(Operating Modes)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25</a:t>
            </a:fld>
            <a:endParaRPr lang="en-US"/>
          </a:p>
        </p:txBody>
      </p:sp>
      <p:sp>
        <p:nvSpPr>
          <p:cNvPr id="10" name="Date Placeholder 6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November 13, 2014</a:t>
            </a:r>
          </a:p>
        </p:txBody>
      </p:sp>
      <p:sp>
        <p:nvSpPr>
          <p:cNvPr id="11" name="Footer Placeholder 7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HEO-F Overview</a:t>
            </a:r>
          </a:p>
        </p:txBody>
      </p:sp>
      <p:sp>
        <p:nvSpPr>
          <p:cNvPr id="12" name="Slide Number Placeholder 8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CE0E4BE-31CA-B542-BF2B-6CE709A74B0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27100" y="2082800"/>
            <a:ext cx="1752600" cy="1244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De-Tumble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4" name="Oval 13"/>
          <p:cNvSpPr/>
          <p:nvPr/>
        </p:nvSpPr>
        <p:spPr>
          <a:xfrm>
            <a:off x="4203700" y="1851025"/>
            <a:ext cx="1752600" cy="12446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Safe-Hold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5" name="Oval 14"/>
          <p:cNvSpPr/>
          <p:nvPr/>
        </p:nvSpPr>
        <p:spPr>
          <a:xfrm>
            <a:off x="927100" y="4648200"/>
            <a:ext cx="1752600" cy="12446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Propulsion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6" name="Oval 15"/>
          <p:cNvSpPr/>
          <p:nvPr/>
        </p:nvSpPr>
        <p:spPr>
          <a:xfrm>
            <a:off x="3441700" y="3695700"/>
            <a:ext cx="1752600" cy="12446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NADIR Pointing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7" name="Oval 16"/>
          <p:cNvSpPr/>
          <p:nvPr/>
        </p:nvSpPr>
        <p:spPr>
          <a:xfrm>
            <a:off x="6184900" y="4470400"/>
            <a:ext cx="1752600" cy="12446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Earth Target Tracking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6477000" y="5930900"/>
            <a:ext cx="1189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(Optional)</a:t>
            </a:r>
          </a:p>
        </p:txBody>
      </p:sp>
      <p:cxnSp>
        <p:nvCxnSpPr>
          <p:cNvPr id="19" name="Curved Connector 18"/>
          <p:cNvCxnSpPr>
            <a:stCxn id="16" idx="0"/>
            <a:endCxn id="14" idx="4"/>
          </p:cNvCxnSpPr>
          <p:nvPr/>
        </p:nvCxnSpPr>
        <p:spPr>
          <a:xfrm rot="5400000" flipH="1" flipV="1">
            <a:off x="4398962" y="3014663"/>
            <a:ext cx="600075" cy="762000"/>
          </a:xfrm>
          <a:prstGeom prst="curvedConnector3">
            <a:avLst/>
          </a:prstGeom>
          <a:ln w="57150" cmpd="sng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6"/>
            <a:endCxn id="14" idx="2"/>
          </p:cNvCxnSpPr>
          <p:nvPr/>
        </p:nvCxnSpPr>
        <p:spPr>
          <a:xfrm flipV="1">
            <a:off x="2679700" y="2473325"/>
            <a:ext cx="1524000" cy="231775"/>
          </a:xfrm>
          <a:prstGeom prst="curvedConnector3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6" idx="6"/>
            <a:endCxn id="17" idx="2"/>
          </p:cNvCxnSpPr>
          <p:nvPr/>
        </p:nvCxnSpPr>
        <p:spPr>
          <a:xfrm>
            <a:off x="5194300" y="4318000"/>
            <a:ext cx="990600" cy="774700"/>
          </a:xfrm>
          <a:prstGeom prst="curvedConnector3">
            <a:avLst/>
          </a:prstGeom>
          <a:ln w="57150" cmpd="sng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7" idx="0"/>
            <a:endCxn id="14" idx="6"/>
          </p:cNvCxnSpPr>
          <p:nvPr/>
        </p:nvCxnSpPr>
        <p:spPr>
          <a:xfrm rot="16200000" flipV="1">
            <a:off x="5510212" y="2919413"/>
            <a:ext cx="1997075" cy="1104900"/>
          </a:xfrm>
          <a:prstGeom prst="curvedConnector2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5" idx="6"/>
            <a:endCxn id="16" idx="4"/>
          </p:cNvCxnSpPr>
          <p:nvPr/>
        </p:nvCxnSpPr>
        <p:spPr>
          <a:xfrm flipV="1">
            <a:off x="2679700" y="4940300"/>
            <a:ext cx="1638300" cy="330200"/>
          </a:xfrm>
          <a:prstGeom prst="curvedConnector2">
            <a:avLst/>
          </a:prstGeom>
          <a:ln w="57150" cmpd="sng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5" idx="0"/>
            <a:endCxn id="14" idx="3"/>
          </p:cNvCxnSpPr>
          <p:nvPr/>
        </p:nvCxnSpPr>
        <p:spPr>
          <a:xfrm rot="5400000" flipH="1" flipV="1">
            <a:off x="2264569" y="2451894"/>
            <a:ext cx="1735137" cy="2657475"/>
          </a:xfrm>
          <a:prstGeom prst="curvedConnector3">
            <a:avLst>
              <a:gd name="adj1" fmla="val 66832"/>
            </a:avLst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79788" y="5308600"/>
            <a:ext cx="1722437" cy="3698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Earth Center ±1°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2913" y="3925888"/>
            <a:ext cx="3263900" cy="368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Commanded Earth Target ±1°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5900" y="6000750"/>
            <a:ext cx="2941638" cy="3698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At Apogee; Ram or Wake ±1°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41625" y="1443038"/>
            <a:ext cx="4430713" cy="368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Set SADA = 0°; Spin about Y; Sun in XZ Plane</a:t>
            </a:r>
          </a:p>
        </p:txBody>
      </p:sp>
    </p:spTree>
    <p:extLst>
      <p:ext uri="{BB962C8B-B14F-4D97-AF65-F5344CB8AC3E}">
        <p14:creationId xmlns:p14="http://schemas.microsoft.com/office/powerpoint/2010/main" val="4236616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Flight Computer (IHU)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(Has Flight Heritage from FOX Program)</a:t>
            </a:r>
            <a:br>
              <a:rPr lang="en-US" sz="3200" dirty="0">
                <a:latin typeface="Times New Roman"/>
                <a:cs typeface="Times New Roman"/>
              </a:rPr>
            </a:b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orient="vert" idx="1"/>
          </p:nvPr>
        </p:nvSpPr>
        <p:spPr>
          <a:xfrm rot="16200000">
            <a:off x="2583718" y="276225"/>
            <a:ext cx="4816475" cy="7419975"/>
          </a:xfrm>
        </p:spPr>
        <p:txBody>
          <a:bodyPr/>
          <a:lstStyle/>
          <a:p>
            <a:r>
              <a:rPr lang="en-US" dirty="0"/>
              <a:t>STMicroelectronics STM32L151VBT6</a:t>
            </a:r>
          </a:p>
          <a:p>
            <a:r>
              <a:rPr lang="en-US" dirty="0"/>
              <a:t>ARM3 Cortex CPU (32-bit)</a:t>
            </a:r>
          </a:p>
          <a:p>
            <a:r>
              <a:rPr lang="en-US" dirty="0"/>
              <a:t>Up to 33 MIPS @32 MHz</a:t>
            </a:r>
          </a:p>
          <a:p>
            <a:r>
              <a:rPr lang="en-US" dirty="0"/>
              <a:t>Designed for ultra low power consumption</a:t>
            </a:r>
          </a:p>
          <a:p>
            <a:r>
              <a:rPr lang="en-US" dirty="0"/>
              <a:t>128K FLASH program memory</a:t>
            </a:r>
          </a:p>
          <a:p>
            <a:r>
              <a:rPr lang="en-US" dirty="0"/>
              <a:t>16K RAM (Will Likely Need More RAM)</a:t>
            </a:r>
          </a:p>
          <a:p>
            <a:r>
              <a:rPr lang="en-US" dirty="0"/>
              <a:t>Built-in timers, RTC, D/A, A/D, serial IO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31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Primary Experiment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 - </a:t>
            </a:r>
            <a:r>
              <a:rPr lang="en-US" sz="3200" dirty="0" err="1">
                <a:latin typeface="Times New Roman"/>
                <a:cs typeface="Times New Roman"/>
              </a:rPr>
              <a:t>mmW</a:t>
            </a:r>
            <a:r>
              <a:rPr lang="en-US" sz="3200" dirty="0">
                <a:latin typeface="Times New Roman"/>
                <a:cs typeface="Times New Roman"/>
              </a:rPr>
              <a:t> Regenerative Transponder - 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448788"/>
            <a:ext cx="4817313" cy="74212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10.45-10.50 GHz Amateur Band Currently Actively In Use – Makes a Good Uplink Band.  Many Transmitters are Available.</a:t>
            </a:r>
          </a:p>
          <a:p>
            <a:r>
              <a:rPr lang="en-US" dirty="0"/>
              <a:t>24.00-24.05 GHz Amateur Band not Used Very Much – Will Make a Good Downlink Band </a:t>
            </a:r>
          </a:p>
          <a:p>
            <a:r>
              <a:rPr lang="en-US" dirty="0"/>
              <a:t>But, 24 GHz is  nearly ON the first Water Absorption Line. </a:t>
            </a:r>
          </a:p>
          <a:p>
            <a:r>
              <a:rPr lang="en-US" dirty="0"/>
              <a:t>This makes transmitting on this frequency much more interesting as it allows us to “see” weather with our transponder.</a:t>
            </a:r>
          </a:p>
          <a:p>
            <a:r>
              <a:rPr lang="en-US" dirty="0"/>
              <a:t>24 GHz allows us to showcase ACM adaptive coding and modulation.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4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753F-C08A-7A42-813D-63F4C9348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264" y="136525"/>
            <a:ext cx="7581901" cy="972808"/>
          </a:xfrm>
        </p:spPr>
        <p:txBody>
          <a:bodyPr/>
          <a:lstStyle/>
          <a:p>
            <a:r>
              <a:rPr lang="en-US" sz="3600" dirty="0"/>
              <a:t>Authentication and Authorization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534CF-6F63-E142-BC63-B48C07DAF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3A8EC-BC52-BB46-A1EB-14A0818C5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55138-B3A0-CB42-A334-7D3DDDE5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28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361F5B0-4057-074A-895F-20BD444A3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70424"/>
            <a:ext cx="9144000" cy="50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98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29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84202" y="-35383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/>
                <a:cs typeface="Times New Roman"/>
              </a:rPr>
              <a:t>Primary Experiment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    </a:t>
            </a:r>
            <a:r>
              <a:rPr lang="en-US" sz="3200" dirty="0" err="1">
                <a:latin typeface="Times New Roman"/>
                <a:cs typeface="Times New Roman"/>
              </a:rPr>
              <a:t>mmW</a:t>
            </a:r>
            <a:r>
              <a:rPr lang="en-US" sz="3200" dirty="0">
                <a:latin typeface="Times New Roman"/>
                <a:cs typeface="Times New Roman"/>
              </a:rPr>
              <a:t> Regenerative Transponder (2)  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9462" y="2333381"/>
            <a:ext cx="1804632" cy="1095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10.45-10.50 GHz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Multicarrier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08950" y="2338101"/>
            <a:ext cx="1082654" cy="1095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High Speed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ADCs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04419" y="2328053"/>
            <a:ext cx="1804632" cy="1095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Single Carrier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BPSK 24 GHz TX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+ Turbo Code Encoder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52609" y="2328053"/>
            <a:ext cx="1082654" cy="1095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Fast DSP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Of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FPGA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212" y="1406257"/>
            <a:ext cx="838200" cy="1193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99" y="1455384"/>
            <a:ext cx="838200" cy="1193800"/>
          </a:xfrm>
          <a:prstGeom prst="rect">
            <a:avLst/>
          </a:prstGeom>
        </p:spPr>
      </p:pic>
      <p:cxnSp>
        <p:nvCxnSpPr>
          <p:cNvPr id="23" name="Elbow Connector 22"/>
          <p:cNvCxnSpPr>
            <a:stCxn id="19" idx="2"/>
            <a:endCxn id="13" idx="1"/>
          </p:cNvCxnSpPr>
          <p:nvPr/>
        </p:nvCxnSpPr>
        <p:spPr>
          <a:xfrm rot="16200000" flipH="1">
            <a:off x="473028" y="2574756"/>
            <a:ext cx="232007" cy="380861"/>
          </a:xfrm>
          <a:prstGeom prst="bentConnector2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4" idx="1"/>
          </p:cNvCxnSpPr>
          <p:nvPr/>
        </p:nvCxnSpPr>
        <p:spPr>
          <a:xfrm>
            <a:off x="2584094" y="2881191"/>
            <a:ext cx="324856" cy="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021136" y="2605319"/>
            <a:ext cx="324856" cy="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11110" y="3156455"/>
            <a:ext cx="324856" cy="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50029" y="2866651"/>
            <a:ext cx="324856" cy="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8" idx="2"/>
            <a:endCxn id="15" idx="3"/>
          </p:cNvCxnSpPr>
          <p:nvPr/>
        </p:nvCxnSpPr>
        <p:spPr>
          <a:xfrm rot="5400000">
            <a:off x="7849779" y="2359330"/>
            <a:ext cx="275806" cy="757261"/>
          </a:xfrm>
          <a:prstGeom prst="bentConnector2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0509" y="1801729"/>
            <a:ext cx="2077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10.5 GHz Horn (17 </a:t>
            </a:r>
            <a:r>
              <a:rPr lang="en-US" sz="1600" dirty="0" err="1"/>
              <a:t>dBi</a:t>
            </a:r>
            <a:r>
              <a:rPr lang="en-US" sz="1600" dirty="0"/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23598" y="1913965"/>
            <a:ext cx="1983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24 GHz Horn (20 </a:t>
            </a:r>
            <a:r>
              <a:rPr lang="en-US" sz="1600" dirty="0" err="1"/>
              <a:t>dBi</a:t>
            </a:r>
            <a:r>
              <a:rPr lang="en-US" sz="1600" dirty="0"/>
              <a:t>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4721" y="3411472"/>
            <a:ext cx="397788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Uplink: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100 Users;  </a:t>
            </a:r>
            <a:r>
              <a:rPr lang="en-US" sz="1600" dirty="0">
                <a:solidFill>
                  <a:srgbClr val="FF0000"/>
                </a:solidFill>
              </a:rPr>
              <a:t>Contention Based FDMA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Users</a:t>
            </a:r>
            <a:r>
              <a:rPr lang="en-US" sz="1600" dirty="0"/>
              <a:t> Select Frequency Randomly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Conflicted Users Retry on Random Freq.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User TX is 2.0 watts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User Antenna is 1 meter dish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50cm or less goal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FEC on Uplink:  R=1/2 Sequential + RS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Spectral Efficiency ≈ 0.5 bit/Hz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User Rate = 5000 bps = 10 kHz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Uplink RX FFT Used to Find Each User within </a:t>
            </a:r>
            <a:r>
              <a:rPr lang="en-US" sz="1600" dirty="0" err="1">
                <a:solidFill>
                  <a:srgbClr val="FF0000"/>
                </a:solidFill>
              </a:rPr>
              <a:t>ms</a:t>
            </a:r>
            <a:r>
              <a:rPr lang="en-US" sz="1600" dirty="0">
                <a:solidFill>
                  <a:srgbClr val="FF0000"/>
                </a:solidFill>
              </a:rPr>
              <a:t>, capable of 100 sequential acquisitions..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77542" y="3455771"/>
            <a:ext cx="459613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Downlink:  10 W </a:t>
            </a:r>
            <a:r>
              <a:rPr lang="en-US" b="1" dirty="0" err="1"/>
              <a:t>GaN</a:t>
            </a:r>
            <a:r>
              <a:rPr lang="en-US" b="1" dirty="0"/>
              <a:t> 24 GHz SSPA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Uplink data streams aggregated into </a:t>
            </a:r>
          </a:p>
          <a:p>
            <a:r>
              <a:rPr lang="en-US" dirty="0">
                <a:solidFill>
                  <a:srgbClr val="FFFFFF"/>
                </a:solidFill>
              </a:rPr>
              <a:t>      a single downlink bit stream.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100 Users x 5,000 bps = 0.5 Mbps D.R.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Downlink Heavily Coded:  R=1/6 </a:t>
            </a:r>
            <a:r>
              <a:rPr lang="en-US" dirty="0" err="1">
                <a:solidFill>
                  <a:srgbClr val="FFFFFF"/>
                </a:solidFill>
              </a:rPr>
              <a:t>Turbocode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Modulation is </a:t>
            </a:r>
            <a:r>
              <a:rPr lang="en-US" dirty="0" err="1">
                <a:solidFill>
                  <a:srgbClr val="FFFFFF"/>
                </a:solidFill>
              </a:rPr>
              <a:t>surpressed</a:t>
            </a:r>
            <a:r>
              <a:rPr lang="en-US" dirty="0">
                <a:solidFill>
                  <a:srgbClr val="FFFFFF"/>
                </a:solidFill>
              </a:rPr>
              <a:t> carrier BPSK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Symbol Rate = 3Msps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Bandwidth approximately 7.5 MHz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Each User Can Decode Any 5 kbps </a:t>
            </a:r>
          </a:p>
          <a:p>
            <a:r>
              <a:rPr lang="en-US" dirty="0">
                <a:solidFill>
                  <a:srgbClr val="FFFFFF"/>
                </a:solidFill>
              </a:rPr>
              <a:t>      Bit Stream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Primary User Interface is OPUS Vocoder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61300" y="1491601"/>
            <a:ext cx="360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Horn </a:t>
            </a:r>
            <a:r>
              <a:rPr lang="en-US" dirty="0" err="1">
                <a:solidFill>
                  <a:schemeClr val="accent1"/>
                </a:solidFill>
              </a:rPr>
              <a:t>Beamwdith</a:t>
            </a:r>
            <a:r>
              <a:rPr lang="en-US" dirty="0">
                <a:solidFill>
                  <a:schemeClr val="accent1"/>
                </a:solidFill>
              </a:rPr>
              <a:t> ≈  Earth Coverage </a:t>
            </a:r>
          </a:p>
        </p:txBody>
      </p:sp>
    </p:spTree>
    <p:extLst>
      <p:ext uri="{BB962C8B-B14F-4D97-AF65-F5344CB8AC3E}">
        <p14:creationId xmlns:p14="http://schemas.microsoft.com/office/powerpoint/2010/main" val="1795514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42" y="358633"/>
            <a:ext cx="7581901" cy="1653988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Primary Experiment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    </a:t>
            </a:r>
            <a:r>
              <a:rPr lang="en-US" sz="3200" dirty="0" err="1">
                <a:solidFill>
                  <a:srgbClr val="FF0000"/>
                </a:solidFill>
                <a:latin typeface="Times New Roman"/>
                <a:cs typeface="Times New Roman"/>
              </a:rPr>
              <a:t>mmW</a:t>
            </a: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 Regenerative Transponder (3)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Uplink Signal Processor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(How Do We Know It Can Be Done?)   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91282" y="5852703"/>
            <a:ext cx="3561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NVIDIA </a:t>
            </a:r>
            <a:r>
              <a:rPr lang="en-US" sz="2800" dirty="0" err="1"/>
              <a:t>Tegra</a:t>
            </a:r>
            <a:r>
              <a:rPr lang="en-US" sz="2800" dirty="0"/>
              <a:t> K1  GPU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1" y="2052790"/>
            <a:ext cx="3839505" cy="3772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600" y="2643514"/>
            <a:ext cx="5092634" cy="249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8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Mission Objectives</a:t>
            </a:r>
          </a:p>
        </p:txBody>
      </p:sp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 rot="16200000">
            <a:off x="1874908" y="319981"/>
            <a:ext cx="5372099" cy="7399137"/>
          </a:xfrm>
        </p:spPr>
        <p:txBody>
          <a:bodyPr>
            <a:normAutofit/>
          </a:bodyPr>
          <a:lstStyle/>
          <a:p>
            <a:r>
              <a:rPr lang="en-US" sz="2000" dirty="0"/>
              <a:t>Deploy a useful digital communications resource for the </a:t>
            </a:r>
            <a:br>
              <a:rPr lang="en-US" sz="2000" dirty="0"/>
            </a:br>
            <a:r>
              <a:rPr lang="en-US" sz="2000" dirty="0"/>
              <a:t>amateur satellite service at HEO/GTO. </a:t>
            </a:r>
          </a:p>
          <a:p>
            <a:r>
              <a:rPr lang="en-US" sz="2000" dirty="0"/>
              <a:t>Demonstrate Open Source technologies that provide:</a:t>
            </a:r>
          </a:p>
          <a:p>
            <a:pPr lvl="1"/>
            <a:r>
              <a:rPr lang="en-US" sz="1800" dirty="0"/>
              <a:t>100 Simultaneous Voice Users</a:t>
            </a:r>
          </a:p>
          <a:p>
            <a:pPr lvl="1"/>
            <a:r>
              <a:rPr lang="en-US" sz="1800" dirty="0"/>
              <a:t> 36,000 km Link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24 GHz Downlink; 10.5 GHz Uplink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Request to duplicate QO-100 frequencies to take advantage of the community and existing equipment.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5 GHz Uplink; 10.5 GHz Downlink</a:t>
            </a:r>
          </a:p>
          <a:p>
            <a:pPr lvl="1"/>
            <a:r>
              <a:rPr lang="en-US" sz="1800" dirty="0"/>
              <a:t>0.5 Meter Diameter User Ground Station Dish Antenna</a:t>
            </a:r>
          </a:p>
          <a:p>
            <a:pPr lvl="1"/>
            <a:r>
              <a:rPr lang="en-US" sz="1800" dirty="0"/>
              <a:t>&lt; $1000 User Terminal Cost (Terminal Development is a Program Element)</a:t>
            </a:r>
          </a:p>
          <a:p>
            <a:r>
              <a:rPr lang="en-US" sz="2000" dirty="0"/>
              <a:t>Opportunity for small science payloads if proposal accepted.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649" y="36160"/>
            <a:ext cx="1453351" cy="16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22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128711"/>
            <a:ext cx="7581901" cy="1653988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Primary Experiment</a:t>
            </a:r>
            <a:b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mmW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Regenerative Transponder (4)</a:t>
            </a:r>
            <a:b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24 GHz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GaN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SSPA</a:t>
            </a:r>
            <a:b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How Do We Know It Can Be Done?)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82440" y="2230001"/>
            <a:ext cx="40459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27.5 - 31 GHz 9W Power Amplifier</a:t>
            </a:r>
          </a:p>
          <a:p>
            <a:pPr algn="ctr"/>
            <a:r>
              <a:rPr lang="en-US" b="1" dirty="0"/>
              <a:t>TRIQUINT</a:t>
            </a:r>
          </a:p>
          <a:p>
            <a:pPr algn="ctr"/>
            <a:r>
              <a:rPr lang="en-US" dirty="0"/>
              <a:t>Part # </a:t>
            </a:r>
            <a:r>
              <a:rPr lang="en-US" sz="2400" b="1" dirty="0"/>
              <a:t>TGA2595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884" y="3488072"/>
            <a:ext cx="4605221" cy="2927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36" y="1491611"/>
            <a:ext cx="2902617" cy="19494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14" y="3502840"/>
            <a:ext cx="4089680" cy="2927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712" y="1559632"/>
            <a:ext cx="2055641" cy="1866959"/>
          </a:xfrm>
          <a:prstGeom prst="rect">
            <a:avLst/>
          </a:prstGeom>
        </p:spPr>
      </p:pic>
      <p:sp>
        <p:nvSpPr>
          <p:cNvPr id="14" name="Left Arrow 13"/>
          <p:cNvSpPr/>
          <p:nvPr/>
        </p:nvSpPr>
        <p:spPr>
          <a:xfrm>
            <a:off x="7885179" y="4223715"/>
            <a:ext cx="767339" cy="236292"/>
          </a:xfrm>
          <a:prstGeom prst="leftArrow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7343577" y="4509027"/>
            <a:ext cx="767339" cy="236292"/>
          </a:xfrm>
          <a:prstGeom prst="leftArrow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22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  <a:r>
              <a:rPr lang="en-US" sz="3200" dirty="0" err="1">
                <a:latin typeface="Times New Roman"/>
                <a:cs typeface="Times New Roman"/>
              </a:rPr>
              <a:t>mmW</a:t>
            </a:r>
            <a:r>
              <a:rPr lang="en-US" sz="3200" dirty="0">
                <a:latin typeface="Times New Roman"/>
                <a:cs typeface="Times New Roman"/>
              </a:rPr>
              <a:t> Transponder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Uplink (Reference)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75016" y="1402423"/>
            <a:ext cx="520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 Boulder, CO @ 10° Elev. Angle; Clouds, No Rain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6464"/>
            <a:ext cx="9144000" cy="46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85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33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98968" y="-256903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mmW</a:t>
            </a:r>
            <a:r>
              <a:rPr lang="en-US" sz="3200" dirty="0">
                <a:latin typeface="Times New Roman"/>
                <a:cs typeface="Times New Roman"/>
              </a:rPr>
              <a:t> Transponder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Downlink (Reference)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988"/>
            <a:ext cx="9144000" cy="49296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57558" y="1062759"/>
            <a:ext cx="520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 Boulder, CO @ 10° Elev. Angle; Clouds, No Rain</a:t>
            </a:r>
          </a:p>
        </p:txBody>
      </p:sp>
      <p:sp>
        <p:nvSpPr>
          <p:cNvPr id="16" name="Left Arrow 15"/>
          <p:cNvSpPr/>
          <p:nvPr/>
        </p:nvSpPr>
        <p:spPr>
          <a:xfrm>
            <a:off x="4737100" y="6210300"/>
            <a:ext cx="711200" cy="3683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51500" y="6115050"/>
            <a:ext cx="277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 Users @ 5.0 kbps each</a:t>
            </a:r>
          </a:p>
        </p:txBody>
      </p:sp>
    </p:spTree>
    <p:extLst>
      <p:ext uri="{BB962C8B-B14F-4D97-AF65-F5344CB8AC3E}">
        <p14:creationId xmlns:p14="http://schemas.microsoft.com/office/powerpoint/2010/main" val="3208179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34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98968" y="-256903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mmW</a:t>
            </a:r>
            <a:r>
              <a:rPr lang="en-US" sz="3200" dirty="0">
                <a:latin typeface="Times New Roman"/>
                <a:cs typeface="Times New Roman"/>
              </a:rPr>
              <a:t> Transponder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Downlink (Typical Conditions)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57558" y="1062759"/>
            <a:ext cx="520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 Boulder, CO @ </a:t>
            </a:r>
            <a:r>
              <a:rPr lang="en-US" dirty="0">
                <a:solidFill>
                  <a:schemeClr val="accent1"/>
                </a:solidFill>
              </a:rPr>
              <a:t>40° Elev. Angle</a:t>
            </a:r>
            <a:r>
              <a:rPr lang="en-US" dirty="0"/>
              <a:t>; Clouds, No Rain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220"/>
            <a:ext cx="9144000" cy="4929617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4737100" y="6210300"/>
            <a:ext cx="711200" cy="3683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24500" y="6089650"/>
            <a:ext cx="277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 Users @ 5.0 kbps each</a:t>
            </a:r>
          </a:p>
        </p:txBody>
      </p:sp>
    </p:spTree>
    <p:extLst>
      <p:ext uri="{BB962C8B-B14F-4D97-AF65-F5344CB8AC3E}">
        <p14:creationId xmlns:p14="http://schemas.microsoft.com/office/powerpoint/2010/main" val="3593837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310777"/>
            <a:ext cx="7581901" cy="165398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3200" dirty="0">
                <a:latin typeface="Times New Roman"/>
                <a:cs typeface="Times New Roman"/>
              </a:rPr>
              <a:t>T &amp; C; L-to-U Transponder (?)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Possibly new frequencies for T&amp;C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Less cosmic noise</a:t>
            </a:r>
            <a:br>
              <a:rPr lang="en-US" sz="3200" dirty="0">
                <a:latin typeface="Times New Roman"/>
                <a:cs typeface="Times New Roman"/>
              </a:rPr>
            </a:br>
            <a:endParaRPr lang="en-US" dirty="0"/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204228"/>
            <a:ext cx="4817313" cy="7421223"/>
          </a:xfrm>
        </p:spPr>
        <p:txBody>
          <a:bodyPr>
            <a:normAutofit/>
          </a:bodyPr>
          <a:lstStyle/>
          <a:p>
            <a:r>
              <a:rPr lang="en-US" sz="2000" dirty="0"/>
              <a:t>UHF Telemetry Downlink (On XPDR Subcarrier)</a:t>
            </a:r>
          </a:p>
          <a:p>
            <a:r>
              <a:rPr lang="en-US" sz="2000" dirty="0"/>
              <a:t>9600 BPSK (Carrier Suppressed)</a:t>
            </a:r>
          </a:p>
          <a:p>
            <a:r>
              <a:rPr lang="en-US" sz="2000" dirty="0"/>
              <a:t>Required TLM G.S. Gain: 17.1  </a:t>
            </a:r>
            <a:r>
              <a:rPr lang="en-US" sz="2000" dirty="0" err="1"/>
              <a:t>dBi</a:t>
            </a:r>
            <a:r>
              <a:rPr lang="en-US" sz="2000" dirty="0"/>
              <a:t>  (e.g. Standard </a:t>
            </a:r>
            <a:r>
              <a:rPr lang="en-US" sz="2000" dirty="0" err="1"/>
              <a:t>Yagi</a:t>
            </a:r>
            <a:r>
              <a:rPr lang="en-US" sz="2000" dirty="0"/>
              <a:t> Antenna)</a:t>
            </a:r>
          </a:p>
          <a:p>
            <a:r>
              <a:rPr lang="en-US" sz="2000" dirty="0"/>
              <a:t>L-band Command Uplink (On Uplink  Sub-band)</a:t>
            </a:r>
          </a:p>
          <a:p>
            <a:r>
              <a:rPr lang="en-US" sz="2000" dirty="0"/>
              <a:t>Required Uplink Power for CMD:  25 watts</a:t>
            </a:r>
          </a:p>
          <a:p>
            <a:r>
              <a:rPr lang="en-US" sz="2000" dirty="0"/>
              <a:t>Required CMD G.S. Antenna Gain:  17.1 </a:t>
            </a:r>
            <a:r>
              <a:rPr lang="en-US" sz="2000" dirty="0" err="1"/>
              <a:t>dBi</a:t>
            </a:r>
            <a:r>
              <a:rPr lang="en-US" sz="2000" dirty="0"/>
              <a:t> (e.g. one M</a:t>
            </a:r>
            <a:r>
              <a:rPr lang="en-US" sz="2000" baseline="30000" dirty="0"/>
              <a:t>2</a:t>
            </a:r>
            <a:r>
              <a:rPr lang="en-US" sz="2000" dirty="0"/>
              <a:t> </a:t>
            </a:r>
            <a:r>
              <a:rPr lang="en-US" sz="2000" dirty="0" err="1"/>
              <a:t>Yagi</a:t>
            </a:r>
            <a:r>
              <a:rPr lang="en-US" sz="2000" dirty="0"/>
              <a:t>)</a:t>
            </a:r>
          </a:p>
          <a:p>
            <a:r>
              <a:rPr lang="en-US" sz="2000" dirty="0"/>
              <a:t>Link Margin at Apogee:  &gt;6 dB  both directions</a:t>
            </a:r>
          </a:p>
          <a:p>
            <a:r>
              <a:rPr lang="en-US" sz="2000" dirty="0"/>
              <a:t>R=1/2 Sequential (e.g. Viterbi ) + Block Code (e.g., RS) Used [Both Links]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62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153428"/>
            <a:ext cx="4817313" cy="7421223"/>
          </a:xfrm>
        </p:spPr>
        <p:txBody>
          <a:bodyPr/>
          <a:lstStyle/>
          <a:p>
            <a:r>
              <a:rPr lang="en-US" dirty="0"/>
              <a:t>L-Band to UHF Transponder</a:t>
            </a:r>
          </a:p>
          <a:p>
            <a:pPr lvl="1"/>
            <a:r>
              <a:rPr lang="en-US" dirty="0"/>
              <a:t>Active Below 5000 Km Altitude (Thru Perigee Typical)</a:t>
            </a:r>
          </a:p>
          <a:p>
            <a:pPr lvl="1"/>
            <a:r>
              <a:rPr lang="en-US" dirty="0"/>
              <a:t>Monopole on TX (shared with TLM subcarrier)</a:t>
            </a:r>
          </a:p>
          <a:p>
            <a:pPr lvl="1"/>
            <a:r>
              <a:rPr lang="en-US" dirty="0"/>
              <a:t>Uplink (Patch for NADIR Use and </a:t>
            </a:r>
            <a:r>
              <a:rPr lang="en-US" dirty="0" err="1"/>
              <a:t>Monople</a:t>
            </a:r>
            <a:r>
              <a:rPr lang="en-US" dirty="0"/>
              <a:t> Otherwise)</a:t>
            </a:r>
          </a:p>
          <a:p>
            <a:pPr lvl="1"/>
            <a:r>
              <a:rPr lang="en-US" dirty="0"/>
              <a:t>T&amp;C Active at All Times</a:t>
            </a:r>
          </a:p>
          <a:p>
            <a:pPr lvl="1"/>
            <a:r>
              <a:rPr lang="en-US" dirty="0"/>
              <a:t>UHF SSPA: ≥ 1.0 watts</a:t>
            </a:r>
          </a:p>
          <a:p>
            <a:pPr lvl="1"/>
            <a:r>
              <a:rPr lang="en-US" dirty="0"/>
              <a:t>L-Band LNA:  ≤ 1.0 dB NF  (75 K)  225K system N.T.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Passband</a:t>
            </a:r>
            <a:r>
              <a:rPr lang="en-US" dirty="0"/>
              <a:t>:  40 to 50 KHz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36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79462" y="3107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</a:t>
            </a:r>
            <a:r>
              <a:rPr lang="en-US" sz="3200" dirty="0">
                <a:latin typeface="Times New Roman"/>
                <a:cs typeface="Times New Roman"/>
              </a:rPr>
              <a:t>T &amp; C; L-to-U Transponder</a:t>
            </a:r>
            <a:br>
              <a:rPr lang="en-US" sz="3200" dirty="0">
                <a:latin typeface="Times New Roman"/>
                <a:cs typeface="Times New Roman"/>
              </a:rPr>
            </a:b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606800" y="4965700"/>
            <a:ext cx="292100" cy="1066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5219700" y="4953000"/>
            <a:ext cx="292100" cy="1066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3898900" y="4883347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993900" y="5899347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9" idx="23"/>
          </p:cNvCxnSpPr>
          <p:nvPr/>
        </p:nvCxnSpPr>
        <p:spPr>
          <a:xfrm flipV="1">
            <a:off x="3289300" y="5397500"/>
            <a:ext cx="139700" cy="6350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3429000" y="5397500"/>
            <a:ext cx="165100" cy="6223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5524500" y="5946873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594688" y="4965700"/>
            <a:ext cx="3304212" cy="0"/>
          </a:xfrm>
          <a:prstGeom prst="line">
            <a:avLst/>
          </a:prstGeom>
          <a:ln>
            <a:solidFill>
              <a:srgbClr val="E26F08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94688" y="5384800"/>
            <a:ext cx="2834312" cy="0"/>
          </a:xfrm>
          <a:prstGeom prst="line">
            <a:avLst/>
          </a:prstGeom>
          <a:ln>
            <a:solidFill>
              <a:schemeClr val="accent5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66900" y="5511800"/>
            <a:ext cx="74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Beacon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615598" y="5676900"/>
            <a:ext cx="673702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61388" y="4965700"/>
            <a:ext cx="0" cy="419100"/>
          </a:xfrm>
          <a:prstGeom prst="straightConnector1">
            <a:avLst/>
          </a:prstGeom>
          <a:ln w="9525" cmpd="sng">
            <a:solidFill>
              <a:srgbClr val="FFFF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7468" y="5029200"/>
            <a:ext cx="2833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TLM Subcarrier at -10dB while XPDR is 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07100" y="5420499"/>
            <a:ext cx="190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Transponder </a:t>
            </a:r>
            <a:r>
              <a:rPr lang="en-US" sz="1400" dirty="0" err="1">
                <a:solidFill>
                  <a:srgbClr val="FFFFFF"/>
                </a:solidFill>
              </a:rPr>
              <a:t>Passband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416249" y="5600700"/>
            <a:ext cx="673702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38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37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79462" y="3107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</a:t>
            </a:r>
            <a:r>
              <a:rPr lang="en-US" sz="3200" dirty="0">
                <a:latin typeface="Times New Roman"/>
                <a:cs typeface="Times New Roman"/>
              </a:rPr>
              <a:t>TLM Link Budget</a:t>
            </a:r>
          </a:p>
          <a:p>
            <a:r>
              <a:rPr lang="en-US" sz="2000" dirty="0">
                <a:latin typeface="Times New Roman"/>
                <a:cs typeface="Times New Roman"/>
              </a:rPr>
              <a:t>(@Apogee; </a:t>
            </a:r>
            <a:r>
              <a:rPr lang="en-US" sz="2000" dirty="0" err="1">
                <a:latin typeface="Times New Roman"/>
                <a:cs typeface="Times New Roman"/>
              </a:rPr>
              <a:t>Elevgle</a:t>
            </a:r>
            <a:r>
              <a:rPr lang="en-US" sz="2000" dirty="0">
                <a:latin typeface="Times New Roman"/>
                <a:cs typeface="Times New Roman"/>
              </a:rPr>
              <a:t> = 10°)</a:t>
            </a:r>
            <a:br>
              <a:rPr lang="en-US" sz="2000" dirty="0">
                <a:latin typeface="Times New Roman"/>
                <a:cs typeface="Times New Roman"/>
              </a:rPr>
            </a:b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0"/>
            <a:ext cx="9144000" cy="4893511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>
            <a:off x="5156200" y="6235700"/>
            <a:ext cx="711200" cy="3683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5867400" y="3568700"/>
            <a:ext cx="2070100" cy="3683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19800" y="3365500"/>
            <a:ext cx="1982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Circularly Polarized </a:t>
            </a:r>
            <a:r>
              <a:rPr lang="en-US" sz="1400" dirty="0" err="1">
                <a:solidFill>
                  <a:schemeClr val="bg1"/>
                </a:solidFill>
              </a:rPr>
              <a:t>Yagi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3800" y="3584377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58347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360257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latin typeface="Times New Roman"/>
                <a:cs typeface="Times New Roman"/>
              </a:rPr>
              <a:t>CMD Link Budget</a:t>
            </a:r>
          </a:p>
          <a:p>
            <a:pPr algn="ctr"/>
            <a:r>
              <a:rPr lang="en-US" sz="2000" dirty="0">
                <a:latin typeface="Times New Roman"/>
                <a:cs typeface="Times New Roman"/>
              </a:rPr>
              <a:t>(@Apogee; </a:t>
            </a:r>
            <a:r>
              <a:rPr lang="en-US" sz="2000" dirty="0" err="1">
                <a:latin typeface="Times New Roman"/>
                <a:cs typeface="Times New Roman"/>
              </a:rPr>
              <a:t>Elevgle</a:t>
            </a:r>
            <a:r>
              <a:rPr lang="en-US" sz="2000" dirty="0">
                <a:latin typeface="Times New Roman"/>
                <a:cs typeface="Times New Roman"/>
              </a:rPr>
              <a:t> = 10°)</a:t>
            </a:r>
            <a:br>
              <a:rPr lang="en-US" sz="2400" dirty="0">
                <a:latin typeface="Times New Roman"/>
                <a:cs typeface="Times New Roman"/>
              </a:rPr>
            </a:b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00"/>
            <a:ext cx="9144000" cy="47334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29100" y="2184400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23855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RadFx</a:t>
            </a:r>
            <a:r>
              <a:rPr lang="en-US" sz="3200" dirty="0">
                <a:latin typeface="Times New Roman"/>
                <a:cs typeface="Times New Roman"/>
              </a:rPr>
              <a:t> Experiment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Vanderbilt University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1662" y="1739901"/>
            <a:ext cx="3657600" cy="39751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Vanderbilt researchers are investigating the SEU sensitivity of carefully selected digital devices.</a:t>
            </a:r>
          </a:p>
          <a:p>
            <a:r>
              <a:rPr lang="en-US" sz="1800" dirty="0"/>
              <a:t>Models developed will allow estimates of the cross sectional area of a single device cell for protons capable of generating SEUs. </a:t>
            </a:r>
          </a:p>
          <a:p>
            <a:r>
              <a:rPr lang="en-US" sz="1800" dirty="0"/>
              <a:t>SEUs will be evaluated as a function of supply (bias) voltage and orbit radiation inputs.  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703763" y="1714501"/>
            <a:ext cx="3657600" cy="39751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</a:t>
            </a:r>
            <a:r>
              <a:rPr lang="en-US" sz="1800" dirty="0" err="1"/>
              <a:t>RadFx</a:t>
            </a:r>
            <a:r>
              <a:rPr lang="en-US" sz="1800" dirty="0"/>
              <a:t> unit is a copy of that being flown in 2015 on the Fox-1 </a:t>
            </a:r>
            <a:r>
              <a:rPr lang="en-US" sz="1800" dirty="0" err="1"/>
              <a:t>Cubesat</a:t>
            </a:r>
            <a:r>
              <a:rPr lang="en-US" sz="1800" dirty="0"/>
              <a:t>.  </a:t>
            </a:r>
          </a:p>
          <a:p>
            <a:r>
              <a:rPr lang="en-US" sz="1800" dirty="0"/>
              <a:t>The radiation environment, however for GTO is quite different. (See Feasibility Rev.)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3594100"/>
            <a:ext cx="3822700" cy="2628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912" y="5541745"/>
            <a:ext cx="4469088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Figure 5. Simulated and experimental proton cross sections </a:t>
            </a:r>
          </a:p>
          <a:p>
            <a:r>
              <a:rPr lang="en-US" sz="1200" b="1" dirty="0">
                <a:solidFill>
                  <a:srgbClr val="000000"/>
                </a:solidFill>
              </a:rPr>
              <a:t>of a 65 nm SRAM cell. Model provides good agreement at high </a:t>
            </a:r>
          </a:p>
          <a:p>
            <a:r>
              <a:rPr lang="en-US" sz="1200" b="1" dirty="0">
                <a:solidFill>
                  <a:srgbClr val="000000"/>
                </a:solidFill>
              </a:rPr>
              <a:t>energy and captures the steep increase in cross section at low energy.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85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3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chemeClr val="accent3"/>
                </a:solidFill>
                <a:latin typeface="Times New Roman"/>
                <a:cs typeface="Times New Roman"/>
              </a:rPr>
              <a:t>Precipitation Attenuation Experiment </a:t>
            </a:r>
            <a:br>
              <a:rPr lang="en-US" sz="2800" dirty="0">
                <a:solidFill>
                  <a:schemeClr val="accent3"/>
                </a:solidFill>
                <a:latin typeface="Times New Roman"/>
                <a:cs typeface="Times New Roman"/>
              </a:rPr>
            </a:br>
            <a:r>
              <a:rPr lang="en-US" sz="2000" dirty="0">
                <a:solidFill>
                  <a:schemeClr val="accent3"/>
                </a:solidFill>
                <a:latin typeface="Times New Roman"/>
                <a:cs typeface="Times New Roman"/>
              </a:rPr>
              <a:t>Vanderbilt, Department of Atmospherics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37944" y="255028"/>
            <a:ext cx="4817313" cy="7421223"/>
          </a:xfrm>
        </p:spPr>
        <p:txBody>
          <a:bodyPr/>
          <a:lstStyle/>
          <a:p>
            <a:r>
              <a:rPr lang="en-US" dirty="0"/>
              <a:t>Experiment will Measure the Attenuation of a Special Beacon provided by the </a:t>
            </a:r>
            <a:r>
              <a:rPr lang="en-US" dirty="0" err="1"/>
              <a:t>mmW</a:t>
            </a:r>
            <a:r>
              <a:rPr lang="en-US" dirty="0"/>
              <a:t> Transponder on its Downlink Path.  Careful Calibration of Amplitude and Phase Noise measurements will be made of this beacon prior to launch.</a:t>
            </a:r>
          </a:p>
          <a:p>
            <a:r>
              <a:rPr lang="en-US" dirty="0"/>
              <a:t>The power level of the beacon will be adjustable by ground command (from a level of +3o </a:t>
            </a:r>
            <a:r>
              <a:rPr lang="en-US" dirty="0" err="1"/>
              <a:t>dBm</a:t>
            </a:r>
            <a:r>
              <a:rPr lang="en-US" dirty="0"/>
              <a:t> to 0 </a:t>
            </a:r>
            <a:r>
              <a:rPr lang="en-US" dirty="0" err="1"/>
              <a:t>dBm</a:t>
            </a:r>
            <a:r>
              <a:rPr lang="en-US" dirty="0"/>
              <a:t>)  Amplitude level will be measured, recorded, time-tagged by the IHU for subsequent TLM downlink.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0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Mission Objectives (2) </a:t>
            </a:r>
          </a:p>
        </p:txBody>
      </p:sp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 rot="16200000">
            <a:off x="2132217" y="318528"/>
            <a:ext cx="4817313" cy="74212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Demonstrate the ability of Electric Propulsion (EP) to carry out critical mission functions</a:t>
            </a:r>
          </a:p>
          <a:p>
            <a:pPr lvl="1"/>
            <a:r>
              <a:rPr lang="en-US" sz="1900" dirty="0"/>
              <a:t>Perigee raising after drop-off</a:t>
            </a:r>
          </a:p>
          <a:p>
            <a:pPr lvl="1"/>
            <a:r>
              <a:rPr lang="en-US" sz="1900" dirty="0"/>
              <a:t>Orbit circularization</a:t>
            </a:r>
          </a:p>
          <a:p>
            <a:pPr lvl="1"/>
            <a:r>
              <a:rPr lang="en-US" sz="1900" dirty="0"/>
              <a:t>Orbit adjustment</a:t>
            </a:r>
          </a:p>
          <a:p>
            <a:pPr lvl="1"/>
            <a:r>
              <a:rPr lang="en-US" sz="1900" dirty="0"/>
              <a:t>Mission disposal</a:t>
            </a:r>
          </a:p>
          <a:p>
            <a:r>
              <a:rPr lang="en-US" dirty="0"/>
              <a:t>Demonstrate the compatibility of digital communications with low-contamination Electric Propulsions System</a:t>
            </a:r>
            <a:endParaRPr lang="en-US" sz="2000" dirty="0"/>
          </a:p>
          <a:p>
            <a:r>
              <a:rPr lang="en-US" dirty="0"/>
              <a:t>Promote international goodwill and amateur technical education through Open Source design and development. 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2F8B2-A8A6-A61E-1470-0F6EBCF7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649" y="36160"/>
            <a:ext cx="1453351" cy="16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07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41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156041"/>
            <a:ext cx="5918200" cy="34661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73200" y="1156041"/>
            <a:ext cx="1917700" cy="140935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97600" y="4000500"/>
            <a:ext cx="1181100" cy="61796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85900" y="4483100"/>
            <a:ext cx="2540000" cy="1391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81400" y="4292600"/>
            <a:ext cx="1685077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IHU Beacon Control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606800" y="4965700"/>
            <a:ext cx="292100" cy="1066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527800" y="5029200"/>
            <a:ext cx="292100" cy="1066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3898900" y="4883347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298700" y="5899347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832600" y="5997673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54149" y="5255102"/>
            <a:ext cx="673702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5207000" y="4905473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873449" y="5255102"/>
            <a:ext cx="673702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96051" y="5095677"/>
            <a:ext cx="2198038" cy="523220"/>
          </a:xfrm>
          <a:prstGeom prst="rect">
            <a:avLst/>
          </a:prstGeom>
          <a:solidFill>
            <a:srgbClr val="40404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Transponder Downlink 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</a:rPr>
              <a:t>Modulation Limit (10 MHz)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2959100" y="4905473"/>
            <a:ext cx="0" cy="11143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0493" y="5105400"/>
            <a:ext cx="1570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Precision Injection</a:t>
            </a:r>
          </a:p>
          <a:p>
            <a:pPr algn="ctr"/>
            <a:r>
              <a:rPr lang="en-US" sz="1400" dirty="0"/>
              <a:t>Beacon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271306" y="5290810"/>
            <a:ext cx="649694" cy="0"/>
          </a:xfrm>
          <a:prstGeom prst="straightConnector1">
            <a:avLst/>
          </a:prstGeom>
          <a:ln w="9525" cmpd="sng">
            <a:solidFill>
              <a:srgbClr val="FFFF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022552" y="230202"/>
            <a:ext cx="68194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Times New Roman"/>
                <a:cs typeface="Times New Roman"/>
              </a:rPr>
              <a:t>Precipitation Attenuation Experiment</a:t>
            </a:r>
          </a:p>
          <a:p>
            <a:r>
              <a:rPr lang="en-US" sz="2800" dirty="0">
                <a:solidFill>
                  <a:schemeClr val="accent3"/>
                </a:solidFill>
                <a:latin typeface="Times New Roman"/>
                <a:cs typeface="Times New Roman"/>
              </a:rPr>
              <a:t>(Delivering wireless power as an experiment) 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78200" y="6292850"/>
            <a:ext cx="1017739" cy="30777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24.001 GHz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83300" y="6305550"/>
            <a:ext cx="919117" cy="30777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24.01 GHz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6540500" y="4845050"/>
            <a:ext cx="0" cy="1447800"/>
          </a:xfrm>
          <a:prstGeom prst="line">
            <a:avLst/>
          </a:prstGeom>
          <a:ln w="12700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60800" y="4845050"/>
            <a:ext cx="0" cy="1447800"/>
          </a:xfrm>
          <a:prstGeom prst="line">
            <a:avLst/>
          </a:prstGeom>
          <a:ln w="12700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522006" y="6216650"/>
            <a:ext cx="1728345" cy="5232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22.800 – 24.000 GHz</a:t>
            </a:r>
          </a:p>
          <a:p>
            <a:pPr algn="ctr"/>
            <a:r>
              <a:rPr lang="en-US" sz="1400" dirty="0"/>
              <a:t>(TBD)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2959100" y="5029200"/>
            <a:ext cx="0" cy="1187450"/>
          </a:xfrm>
          <a:prstGeom prst="line">
            <a:avLst/>
          </a:prstGeom>
          <a:ln w="12700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829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49" y="-122406"/>
            <a:ext cx="7581901" cy="1653988"/>
          </a:xfrm>
        </p:spPr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EP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229628"/>
            <a:ext cx="4817313" cy="742122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effectLst/>
              </a:rPr>
              <a:t>Utilizing a synchronization system from patent number </a:t>
            </a:r>
            <a:r>
              <a:rPr lang="en-US" b="0" dirty="0">
                <a:effectLst/>
              </a:rPr>
              <a:t>10006445</a:t>
            </a:r>
            <a:endParaRPr lang="en-US" sz="2000" dirty="0">
              <a:effectLst/>
            </a:endParaRPr>
          </a:p>
          <a:p>
            <a:r>
              <a:rPr lang="en-US" sz="2000" dirty="0">
                <a:effectLst/>
              </a:rPr>
              <a:t>VAT (vacuum arc thruster) micro-propulsion subsystem is an outgrowth of GWU </a:t>
            </a:r>
            <a:r>
              <a:rPr lang="en-US" sz="2000" dirty="0" err="1">
                <a:effectLst/>
              </a:rPr>
              <a:t>Micropropulsion</a:t>
            </a:r>
            <a:r>
              <a:rPr lang="en-US" sz="2000" dirty="0">
                <a:effectLst/>
              </a:rPr>
              <a:t> and Nanotechnology Laboratory (</a:t>
            </a:r>
            <a:r>
              <a:rPr lang="en-US" sz="2000" dirty="0" err="1">
                <a:effectLst/>
              </a:rPr>
              <a:t>MpNL</a:t>
            </a:r>
            <a:r>
              <a:rPr lang="en-US" sz="2000" dirty="0">
                <a:effectLst/>
              </a:rPr>
              <a:t>) research. NASA TRL 8 flight hardware, tested on orbit, </a:t>
            </a:r>
            <a:r>
              <a:rPr lang="en-US" sz="2000" dirty="0" err="1">
                <a:effectLst/>
              </a:rPr>
              <a:t>BRICsat</a:t>
            </a:r>
            <a:r>
              <a:rPr lang="en-US" sz="2000" dirty="0">
                <a:effectLst/>
              </a:rPr>
              <a:t>-P 2015, and </a:t>
            </a:r>
            <a:r>
              <a:rPr lang="en-US" sz="2000" dirty="0" err="1">
                <a:effectLst/>
              </a:rPr>
              <a:t>Canyval</a:t>
            </a:r>
            <a:r>
              <a:rPr lang="en-US" sz="2000" dirty="0">
                <a:effectLst/>
              </a:rPr>
              <a:t>-x 2018.</a:t>
            </a:r>
          </a:p>
          <a:p>
            <a:r>
              <a:rPr lang="en-US" sz="2000" dirty="0">
                <a:effectLst/>
              </a:rPr>
              <a:t>The technology here will be used in two mission-critical phases</a:t>
            </a:r>
          </a:p>
          <a:p>
            <a:pPr lvl="1"/>
            <a:r>
              <a:rPr lang="en-US" sz="1800" dirty="0">
                <a:effectLst/>
              </a:rPr>
              <a:t>Perigee raising and maintenance and orbit adjustment</a:t>
            </a:r>
          </a:p>
          <a:p>
            <a:pPr lvl="1"/>
            <a:r>
              <a:rPr lang="en-US" sz="1800" dirty="0">
                <a:effectLst/>
              </a:rPr>
              <a:t>Mission Termination (By lowering perigee at EOL)</a:t>
            </a:r>
          </a:p>
          <a:p>
            <a:r>
              <a:rPr lang="en-US" sz="2000" dirty="0">
                <a:solidFill>
                  <a:schemeClr val="accent4"/>
                </a:solidFill>
                <a:effectLst/>
              </a:rPr>
              <a:t>Total ΔV Requirement is approximately 75 m/sec</a:t>
            </a:r>
          </a:p>
          <a:p>
            <a:pPr lvl="1"/>
            <a:r>
              <a:rPr lang="en-US" sz="1800" dirty="0">
                <a:solidFill>
                  <a:schemeClr val="accent4"/>
                </a:solidFill>
                <a:effectLst/>
              </a:rPr>
              <a:t>31 m/sec for perigee raising</a:t>
            </a:r>
          </a:p>
          <a:p>
            <a:pPr lvl="1"/>
            <a:r>
              <a:rPr lang="en-US" sz="1800" dirty="0">
                <a:solidFill>
                  <a:schemeClr val="accent4"/>
                </a:solidFill>
                <a:effectLst/>
              </a:rPr>
              <a:t>44 m/sec (or less) for mission termination</a:t>
            </a:r>
          </a:p>
          <a:p>
            <a:r>
              <a:rPr lang="en-US" sz="2000" dirty="0"/>
              <a:t>An array of thrusters will be employed in Off-Pulse mode to control attitude during the active maneuver</a:t>
            </a:r>
            <a:r>
              <a:rPr lang="en-US" dirty="0"/>
              <a:t>. 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83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1" y="-10549"/>
            <a:ext cx="4051300" cy="487438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349500"/>
            <a:ext cx="4546600" cy="350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4191000" y="3289300"/>
            <a:ext cx="3441700" cy="2438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96100" y="3695700"/>
            <a:ext cx="1658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Typical of 4 Units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37216" y="894834"/>
            <a:ext cx="361509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EP</a:t>
            </a:r>
          </a:p>
          <a:p>
            <a:pPr algn="ctr"/>
            <a:r>
              <a:rPr lang="en-US" sz="2800" dirty="0">
                <a:latin typeface="Times New Roman"/>
                <a:cs typeface="Times New Roman"/>
              </a:rPr>
              <a:t>Thruster dangerous! Do</a:t>
            </a:r>
          </a:p>
          <a:p>
            <a:pPr algn="ctr"/>
            <a:r>
              <a:rPr lang="en-US" sz="2800" dirty="0">
                <a:latin typeface="Times New Roman"/>
                <a:cs typeface="Times New Roman"/>
              </a:rPr>
              <a:t>not stand behind it!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9024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Total Integrated Dose (TID) 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Radiation Monitor (AMSAT-NA)</a:t>
            </a:r>
            <a:br>
              <a:rPr lang="en-US" sz="3200" dirty="0">
                <a:latin typeface="Times New Roman"/>
                <a:cs typeface="Times New Roman"/>
              </a:rPr>
            </a:b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Vertical 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274762" y="1130301"/>
            <a:ext cx="3657600" cy="3949698"/>
          </a:xfrm>
        </p:spPr>
        <p:txBody>
          <a:bodyPr>
            <a:normAutofit/>
          </a:bodyPr>
          <a:lstStyle/>
          <a:p>
            <a:r>
              <a:rPr lang="en-US" sz="1800" dirty="0"/>
              <a:t>Teledyne TID device will be flown to continuously monitor the in-flight cumulative dose.</a:t>
            </a:r>
          </a:p>
          <a:p>
            <a:r>
              <a:rPr lang="en-US" sz="1800" dirty="0"/>
              <a:t>Unit selected has a wide range of dose-rate settings.</a:t>
            </a:r>
          </a:p>
          <a:p>
            <a:r>
              <a:rPr lang="en-US" sz="1800" dirty="0"/>
              <a:t>Interface to S/C via A/D and I</a:t>
            </a:r>
            <a:r>
              <a:rPr lang="en-US" sz="1800" baseline="30000" dirty="0"/>
              <a:t>2</a:t>
            </a:r>
            <a:r>
              <a:rPr lang="en-US" sz="1800" dirty="0"/>
              <a:t>C Telemetry Bus.  Simple analog output.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44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512" y="1816100"/>
            <a:ext cx="3683000" cy="2768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1" y="3924300"/>
            <a:ext cx="5257340" cy="2349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612" y="4689242"/>
            <a:ext cx="3139888" cy="163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6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73CA2275-355E-DE40-A2FA-C93FE1D64E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5606" cy="6353934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23ABC-D43B-6A46-AEF7-91CB92E7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7FCCDF-4794-4D4D-ABDB-AB589AB88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CDC9B0-1960-C746-9ADF-5E41FBC75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45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AB7BB-E308-B94F-863F-4FBA05D13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324" y="133447"/>
            <a:ext cx="7581901" cy="770965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488738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23ABC-D43B-6A46-AEF7-91CB92E7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7FCCDF-4794-4D4D-ABDB-AB589AB88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CDC9B0-1960-C746-9ADF-5E41FBC75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46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AB7BB-E308-B94F-863F-4FBA05D13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324" y="133447"/>
            <a:ext cx="7581901" cy="770965"/>
          </a:xfrm>
        </p:spPr>
        <p:txBody>
          <a:bodyPr/>
          <a:lstStyle/>
          <a:p>
            <a:r>
              <a:rPr lang="en-US" dirty="0"/>
              <a:t>RF Plan</a:t>
            </a:r>
          </a:p>
        </p:txBody>
      </p:sp>
      <p:pic>
        <p:nvPicPr>
          <p:cNvPr id="6" name="Content Placeholder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37DD1D1-AA4E-7C43-9739-59C4103ABC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" y="1020314"/>
            <a:ext cx="9141303" cy="4172919"/>
          </a:xfrm>
        </p:spPr>
      </p:pic>
    </p:spTree>
    <p:extLst>
      <p:ext uri="{BB962C8B-B14F-4D97-AF65-F5344CB8AC3E}">
        <p14:creationId xmlns:p14="http://schemas.microsoft.com/office/powerpoint/2010/main" val="2984482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BB90-1A98-4649-901B-FB01609C9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939446"/>
          </a:xfrm>
        </p:spPr>
        <p:txBody>
          <a:bodyPr>
            <a:normAutofit/>
          </a:bodyPr>
          <a:lstStyle/>
          <a:p>
            <a:r>
              <a:rPr lang="en-US" sz="3000"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56659-C009-F046-9B31-D49B72397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7032"/>
            <a:ext cx="7886700" cy="3422940"/>
          </a:xfrm>
        </p:spPr>
        <p:txBody>
          <a:bodyPr/>
          <a:lstStyle/>
          <a:p>
            <a:r>
              <a:rPr lang="en-US" dirty="0"/>
              <a:t>Hardware State Table reviewed</a:t>
            </a:r>
          </a:p>
          <a:p>
            <a:r>
              <a:rPr lang="en-US" dirty="0"/>
              <a:t>Initial reliability trade document reviewed</a:t>
            </a:r>
          </a:p>
          <a:p>
            <a:r>
              <a:rPr lang="en-US" dirty="0"/>
              <a:t>Interface Diagram reviewed</a:t>
            </a:r>
          </a:p>
          <a:p>
            <a:r>
              <a:rPr lang="en-US" dirty="0"/>
              <a:t>Payload Interface declared</a:t>
            </a:r>
          </a:p>
          <a:p>
            <a:r>
              <a:rPr lang="en-US" dirty="0"/>
              <a:t>Use Cases, User Experience, User Interface begun</a:t>
            </a:r>
          </a:p>
        </p:txBody>
      </p:sp>
    </p:spTree>
    <p:extLst>
      <p:ext uri="{BB962C8B-B14F-4D97-AF65-F5344CB8AC3E}">
        <p14:creationId xmlns:p14="http://schemas.microsoft.com/office/powerpoint/2010/main" val="2373001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2012BA-F98A-5D4C-A73B-E2875C50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0586" y="789593"/>
            <a:ext cx="6978126" cy="51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84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8C2FA1-2DFF-6845-9B09-80B8F899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4197" y="886405"/>
            <a:ext cx="6911939" cy="5053266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F85E087-DCBD-5E45-AFB9-FEB3288F91B3}"/>
              </a:ext>
            </a:extLst>
          </p:cNvPr>
          <p:cNvSpPr/>
          <p:nvPr/>
        </p:nvSpPr>
        <p:spPr>
          <a:xfrm>
            <a:off x="7450970" y="919596"/>
            <a:ext cx="1577785" cy="600784"/>
          </a:xfrm>
          <a:prstGeom prst="wedgeRoundRectCallout">
            <a:avLst>
              <a:gd name="adj1" fmla="val -69812"/>
              <a:gd name="adj2" fmla="val 108847"/>
              <a:gd name="adj3" fmla="val 16667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UHF Transponder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(in event of failure)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EE4F82C-CA28-BE4D-A95B-2F32C1419527}"/>
              </a:ext>
            </a:extLst>
          </p:cNvPr>
          <p:cNvSpPr/>
          <p:nvPr/>
        </p:nvSpPr>
        <p:spPr>
          <a:xfrm>
            <a:off x="7450970" y="3573056"/>
            <a:ext cx="1577785" cy="815214"/>
          </a:xfrm>
          <a:prstGeom prst="wedgeRoundRectCallout">
            <a:avLst>
              <a:gd name="adj1" fmla="val -158619"/>
              <a:gd name="adj2" fmla="val -75936"/>
              <a:gd name="adj3" fmla="val 16667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C-b Transponder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(in event of digital failure)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9C209FD7-4964-AB44-BAD5-E60807DE5263}"/>
              </a:ext>
            </a:extLst>
          </p:cNvPr>
          <p:cNvSpPr/>
          <p:nvPr/>
        </p:nvSpPr>
        <p:spPr>
          <a:xfrm>
            <a:off x="115245" y="4649934"/>
            <a:ext cx="1577785" cy="1144888"/>
          </a:xfrm>
          <a:prstGeom prst="wedgeRoundRectCallout">
            <a:avLst>
              <a:gd name="adj1" fmla="val 36598"/>
              <a:gd name="adj2" fmla="val -74317"/>
              <a:gd name="adj3" fmla="val 16667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FPGA SDR Board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“Looks like” </a:t>
            </a:r>
            <a:r>
              <a:rPr lang="en-US" sz="1050" dirty="0" err="1">
                <a:solidFill>
                  <a:schemeClr val="tx1"/>
                </a:solidFill>
              </a:rPr>
              <a:t>AstroSDR</a:t>
            </a:r>
            <a:r>
              <a:rPr lang="en-US" sz="1050" dirty="0">
                <a:solidFill>
                  <a:schemeClr val="tx1"/>
                </a:solidFill>
              </a:rPr>
              <a:t>, Pluto = MK1</a:t>
            </a:r>
          </a:p>
          <a:p>
            <a:pPr algn="ctr"/>
            <a:endParaRPr lang="en-US" sz="525" dirty="0">
              <a:solidFill>
                <a:schemeClr val="tx1"/>
              </a:solidFill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Existing P4 Code ✔️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017B274-B433-954B-924E-1C99E1498831}"/>
              </a:ext>
            </a:extLst>
          </p:cNvPr>
          <p:cNvSpPr/>
          <p:nvPr/>
        </p:nvSpPr>
        <p:spPr>
          <a:xfrm>
            <a:off x="115245" y="1347511"/>
            <a:ext cx="1577785" cy="600785"/>
          </a:xfrm>
          <a:prstGeom prst="wedgeRoundRectCallout">
            <a:avLst>
              <a:gd name="adj1" fmla="val 172744"/>
              <a:gd name="adj2" fmla="val -8834"/>
              <a:gd name="adj3" fmla="val 16667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Command TT&amp;C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 all HW units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75F4EE6-597A-6C42-9816-C1247F938C6B}"/>
              </a:ext>
            </a:extLst>
          </p:cNvPr>
          <p:cNvSpPr/>
          <p:nvPr/>
        </p:nvSpPr>
        <p:spPr>
          <a:xfrm>
            <a:off x="111465" y="3080907"/>
            <a:ext cx="1577785" cy="1064596"/>
          </a:xfrm>
          <a:prstGeom prst="wedgeRoundRectCallout">
            <a:avLst>
              <a:gd name="adj1" fmla="val 36239"/>
              <a:gd name="adj2" fmla="val -61007"/>
              <a:gd name="adj3" fmla="val 16667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FPGA Processors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ARM (</a:t>
            </a:r>
            <a:r>
              <a:rPr lang="en-US" sz="1200" dirty="0" err="1">
                <a:solidFill>
                  <a:schemeClr val="tx1"/>
                </a:solidFill>
              </a:rPr>
              <a:t>Xil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Actel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  <a:br>
              <a:rPr lang="en-US" sz="1200" dirty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Existing OS Code ✔️</a:t>
            </a:r>
          </a:p>
        </p:txBody>
      </p:sp>
    </p:spTree>
    <p:extLst>
      <p:ext uri="{BB962C8B-B14F-4D97-AF65-F5344CB8AC3E}">
        <p14:creationId xmlns:p14="http://schemas.microsoft.com/office/powerpoint/2010/main" val="3749054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5C05AD-8F96-B34F-A240-D325C8386A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39596" y="919594"/>
            <a:ext cx="6864808" cy="5018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44591B-4AFF-7342-9CE4-96B03A1E49E9}"/>
              </a:ext>
            </a:extLst>
          </p:cNvPr>
          <p:cNvSpPr/>
          <p:nvPr/>
        </p:nvSpPr>
        <p:spPr>
          <a:xfrm>
            <a:off x="5191677" y="1812747"/>
            <a:ext cx="556715" cy="50111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3089AE-E03F-C949-BDEE-FB7EEA0B14E6}"/>
              </a:ext>
            </a:extLst>
          </p:cNvPr>
          <p:cNvSpPr/>
          <p:nvPr/>
        </p:nvSpPr>
        <p:spPr>
          <a:xfrm>
            <a:off x="4438437" y="4431723"/>
            <a:ext cx="673891" cy="48638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8403CF4-3641-0B4C-98D4-636E067C84B0}"/>
              </a:ext>
            </a:extLst>
          </p:cNvPr>
          <p:cNvSpPr/>
          <p:nvPr/>
        </p:nvSpPr>
        <p:spPr>
          <a:xfrm>
            <a:off x="1269715" y="4800150"/>
            <a:ext cx="1310988" cy="486388"/>
          </a:xfrm>
          <a:prstGeom prst="wedgeRoundRectCallout">
            <a:avLst>
              <a:gd name="adj1" fmla="val 188771"/>
              <a:gd name="adj2" fmla="val -45588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Tx X-band Switch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15726C9-A71F-4047-9D9C-1665A99EA515}"/>
              </a:ext>
            </a:extLst>
          </p:cNvPr>
          <p:cNvSpPr/>
          <p:nvPr/>
        </p:nvSpPr>
        <p:spPr>
          <a:xfrm>
            <a:off x="5191677" y="987217"/>
            <a:ext cx="985018" cy="378953"/>
          </a:xfrm>
          <a:prstGeom prst="wedgeRoundRectCallout">
            <a:avLst>
              <a:gd name="adj1" fmla="val -20189"/>
              <a:gd name="adj2" fmla="val 152874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TT&amp;C Switch</a:t>
            </a:r>
          </a:p>
        </p:txBody>
      </p:sp>
    </p:spTree>
    <p:extLst>
      <p:ext uri="{BB962C8B-B14F-4D97-AF65-F5344CB8AC3E}">
        <p14:creationId xmlns:p14="http://schemas.microsoft.com/office/powerpoint/2010/main" val="33940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Prior AMSAT HEO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Missions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5" descr="P3A 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0" y="1642289"/>
            <a:ext cx="3300081" cy="220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AO-10 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81" y="1706589"/>
            <a:ext cx="3301593" cy="220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AO-13 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4" y="4024635"/>
            <a:ext cx="3215098" cy="233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031 DSCN179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545" y="4040710"/>
            <a:ext cx="3141371" cy="235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2402143" y="1663389"/>
            <a:ext cx="147989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/>
                </a:solidFill>
                <a:cs typeface="+mn-cs"/>
              </a:rPr>
              <a:t>AMSAT-Phase-3A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/>
                </a:solidFill>
                <a:cs typeface="+mn-cs"/>
              </a:rPr>
              <a:t>(1980 – Launch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/>
                </a:solidFill>
                <a:cs typeface="+mn-cs"/>
              </a:rPr>
              <a:t> Vehicle Failure)</a:t>
            </a: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7088195" y="2906479"/>
            <a:ext cx="15242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AMSAT-OSCAR-10</a:t>
            </a:r>
          </a:p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(1983)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338670" y="5836473"/>
            <a:ext cx="15128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AMSAT-OSCAR-13</a:t>
            </a:r>
          </a:p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(1988) 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4745569" y="5751835"/>
            <a:ext cx="2055508" cy="95410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AMSAT-OSCAR -40</a:t>
            </a:r>
          </a:p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 (November 2000)</a:t>
            </a:r>
          </a:p>
          <a:p>
            <a:pPr algn="ctr">
              <a:defRPr/>
            </a:pPr>
            <a:r>
              <a:rPr lang="en-US" sz="1400" dirty="0">
                <a:solidFill>
                  <a:schemeClr val="hlink"/>
                </a:solidFill>
                <a:cs typeface="+mn-cs"/>
              </a:rPr>
              <a:t>AO-40 Took 1 Decade</a:t>
            </a:r>
          </a:p>
          <a:p>
            <a:pPr algn="ctr">
              <a:defRPr/>
            </a:pPr>
            <a:r>
              <a:rPr lang="en-US" sz="1400" dirty="0">
                <a:solidFill>
                  <a:schemeClr val="hlink"/>
                </a:solidFill>
                <a:cs typeface="+mn-cs"/>
              </a:rPr>
              <a:t>To Construct and Launch</a:t>
            </a:r>
          </a:p>
        </p:txBody>
      </p:sp>
    </p:spTree>
    <p:extLst>
      <p:ext uri="{BB962C8B-B14F-4D97-AF65-F5344CB8AC3E}">
        <p14:creationId xmlns:p14="http://schemas.microsoft.com/office/powerpoint/2010/main" val="207373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5C05AD-8F96-B34F-A240-D325C8386A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39596" y="919594"/>
            <a:ext cx="6864808" cy="501881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F85E087-DCBD-5E45-AFB9-FEB3288F91B3}"/>
              </a:ext>
            </a:extLst>
          </p:cNvPr>
          <p:cNvSpPr/>
          <p:nvPr/>
        </p:nvSpPr>
        <p:spPr>
          <a:xfrm>
            <a:off x="7450970" y="919595"/>
            <a:ext cx="1577785" cy="671946"/>
          </a:xfrm>
          <a:prstGeom prst="wedgeRoundRectCallout">
            <a:avLst>
              <a:gd name="adj1" fmla="val -70690"/>
              <a:gd name="adj2" fmla="val 92040"/>
              <a:gd name="adj3" fmla="val 16667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UHF Transponder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(in event of failure)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EE4F82C-CA28-BE4D-A95B-2F32C1419527}"/>
              </a:ext>
            </a:extLst>
          </p:cNvPr>
          <p:cNvSpPr/>
          <p:nvPr/>
        </p:nvSpPr>
        <p:spPr>
          <a:xfrm>
            <a:off x="7381983" y="3573056"/>
            <a:ext cx="1646772" cy="815214"/>
          </a:xfrm>
          <a:prstGeom prst="wedgeRoundRectCallout">
            <a:avLst>
              <a:gd name="adj1" fmla="val -159058"/>
              <a:gd name="adj2" fmla="val -75086"/>
              <a:gd name="adj3" fmla="val 16667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C-b Transponder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(in event of digital failure)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9C209FD7-4964-AB44-BAD5-E60807DE5263}"/>
              </a:ext>
            </a:extLst>
          </p:cNvPr>
          <p:cNvSpPr/>
          <p:nvPr/>
        </p:nvSpPr>
        <p:spPr>
          <a:xfrm>
            <a:off x="115245" y="4649934"/>
            <a:ext cx="1577785" cy="1144888"/>
          </a:xfrm>
          <a:prstGeom prst="wedgeRoundRectCallout">
            <a:avLst>
              <a:gd name="adj1" fmla="val 36598"/>
              <a:gd name="adj2" fmla="val -74317"/>
              <a:gd name="adj3" fmla="val 16667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FPGA SDR Board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“Looks like” </a:t>
            </a:r>
            <a:r>
              <a:rPr lang="en-US" sz="1050" dirty="0" err="1">
                <a:solidFill>
                  <a:schemeClr val="tx1"/>
                </a:solidFill>
              </a:rPr>
              <a:t>AstroSDR</a:t>
            </a:r>
            <a:r>
              <a:rPr lang="en-US" sz="1050" dirty="0">
                <a:solidFill>
                  <a:schemeClr val="tx1"/>
                </a:solidFill>
              </a:rPr>
              <a:t>, Pluto = MK1</a:t>
            </a:r>
          </a:p>
          <a:p>
            <a:pPr algn="ctr"/>
            <a:endParaRPr lang="en-US" sz="525" dirty="0">
              <a:solidFill>
                <a:schemeClr val="tx1"/>
              </a:solidFill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Existing P4 Code ✔️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017B274-B433-954B-924E-1C99E1498831}"/>
              </a:ext>
            </a:extLst>
          </p:cNvPr>
          <p:cNvSpPr/>
          <p:nvPr/>
        </p:nvSpPr>
        <p:spPr>
          <a:xfrm>
            <a:off x="115245" y="1347511"/>
            <a:ext cx="1577785" cy="600785"/>
          </a:xfrm>
          <a:prstGeom prst="wedgeRoundRectCallout">
            <a:avLst>
              <a:gd name="adj1" fmla="val 172744"/>
              <a:gd name="adj2" fmla="val -8834"/>
              <a:gd name="adj3" fmla="val 16667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Command TT&amp;C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To all HW units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A105707-CB5A-0942-80E2-B9BE0143AEA3}"/>
              </a:ext>
            </a:extLst>
          </p:cNvPr>
          <p:cNvSpPr/>
          <p:nvPr/>
        </p:nvSpPr>
        <p:spPr>
          <a:xfrm>
            <a:off x="7450970" y="4987164"/>
            <a:ext cx="840976" cy="815214"/>
          </a:xfrm>
          <a:prstGeom prst="wedgeRoundRectCallout">
            <a:avLst>
              <a:gd name="adj1" fmla="val -341208"/>
              <a:gd name="adj2" fmla="val -64271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Losses!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75F4EE6-597A-6C42-9816-C1247F938C6B}"/>
              </a:ext>
            </a:extLst>
          </p:cNvPr>
          <p:cNvSpPr/>
          <p:nvPr/>
        </p:nvSpPr>
        <p:spPr>
          <a:xfrm>
            <a:off x="111465" y="3080907"/>
            <a:ext cx="1577785" cy="1064596"/>
          </a:xfrm>
          <a:prstGeom prst="wedgeRoundRectCallout">
            <a:avLst>
              <a:gd name="adj1" fmla="val 36239"/>
              <a:gd name="adj2" fmla="val -61007"/>
              <a:gd name="adj3" fmla="val 16667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FPGA Processors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ARM (</a:t>
            </a:r>
            <a:r>
              <a:rPr lang="en-US" sz="1200" dirty="0" err="1">
                <a:solidFill>
                  <a:schemeClr val="tx1"/>
                </a:solidFill>
              </a:rPr>
              <a:t>Xil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Actel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  <a:br>
              <a:rPr lang="en-US" sz="1200" dirty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Existing OS Code ✔️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4591B-4AFF-7342-9CE4-96B03A1E49E9}"/>
              </a:ext>
            </a:extLst>
          </p:cNvPr>
          <p:cNvSpPr/>
          <p:nvPr/>
        </p:nvSpPr>
        <p:spPr>
          <a:xfrm>
            <a:off x="5191677" y="1758425"/>
            <a:ext cx="595115" cy="55544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8648C-19AE-BB44-9E60-6A354CA85D26}"/>
              </a:ext>
            </a:extLst>
          </p:cNvPr>
          <p:cNvSpPr/>
          <p:nvPr/>
        </p:nvSpPr>
        <p:spPr>
          <a:xfrm>
            <a:off x="5191676" y="3017615"/>
            <a:ext cx="595115" cy="55544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3089AE-E03F-C949-BDEE-FB7EEA0B14E6}"/>
              </a:ext>
            </a:extLst>
          </p:cNvPr>
          <p:cNvSpPr/>
          <p:nvPr/>
        </p:nvSpPr>
        <p:spPr>
          <a:xfrm>
            <a:off x="4357255" y="4431723"/>
            <a:ext cx="755072" cy="55544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40886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43E63-FF17-8D4F-B971-8DE77DAD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7928" y="881823"/>
            <a:ext cx="7002969" cy="51198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44591B-4AFF-7342-9CE4-96B03A1E49E9}"/>
              </a:ext>
            </a:extLst>
          </p:cNvPr>
          <p:cNvSpPr/>
          <p:nvPr/>
        </p:nvSpPr>
        <p:spPr>
          <a:xfrm>
            <a:off x="1236205" y="2582771"/>
            <a:ext cx="1950341" cy="55544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41B0B-2EFA-7D43-A785-F414ECF39BA7}"/>
              </a:ext>
            </a:extLst>
          </p:cNvPr>
          <p:cNvSpPr txBox="1"/>
          <p:nvPr/>
        </p:nvSpPr>
        <p:spPr>
          <a:xfrm>
            <a:off x="16314" y="857250"/>
            <a:ext cx="1219891" cy="385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Proposed</a:t>
            </a:r>
          </a:p>
          <a:p>
            <a:r>
              <a:rPr lang="en-US" sz="1350" dirty="0"/>
              <a:t>Architecture</a:t>
            </a:r>
          </a:p>
          <a:p>
            <a:endParaRPr lang="en-US" sz="1350" dirty="0"/>
          </a:p>
          <a:p>
            <a:r>
              <a:rPr lang="en-US" sz="1200" dirty="0"/>
              <a:t>TRL Path</a:t>
            </a:r>
          </a:p>
          <a:p>
            <a:endParaRPr lang="en-US" sz="1200" dirty="0"/>
          </a:p>
          <a:p>
            <a:r>
              <a:rPr lang="en-US" sz="1200" dirty="0"/>
              <a:t>What exists?</a:t>
            </a:r>
          </a:p>
          <a:p>
            <a:endParaRPr lang="en-US" sz="1200" dirty="0"/>
          </a:p>
          <a:p>
            <a:r>
              <a:rPr lang="en-US" sz="1200" dirty="0"/>
              <a:t>What mission opportunities?</a:t>
            </a:r>
          </a:p>
          <a:p>
            <a:endParaRPr lang="en-US" sz="1200" dirty="0"/>
          </a:p>
          <a:p>
            <a:r>
              <a:rPr lang="en-US" sz="1200" dirty="0"/>
              <a:t>Green = available / qualified now</a:t>
            </a:r>
          </a:p>
          <a:p>
            <a:endParaRPr lang="en-US" sz="1200" dirty="0"/>
          </a:p>
          <a:p>
            <a:r>
              <a:rPr lang="en-US" sz="1200" dirty="0"/>
              <a:t>Yellow = circuits</a:t>
            </a:r>
          </a:p>
          <a:p>
            <a:r>
              <a:rPr lang="en-US" sz="1200" dirty="0"/>
              <a:t>Believed to be</a:t>
            </a:r>
          </a:p>
          <a:p>
            <a:r>
              <a:rPr lang="en-US" sz="1200" dirty="0"/>
              <a:t>Used on other</a:t>
            </a:r>
          </a:p>
          <a:p>
            <a:r>
              <a:rPr lang="en-US" sz="1200" dirty="0"/>
              <a:t>Missions.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Red = high risk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9E692D-6A06-3645-8A5E-CA39931F4A79}"/>
              </a:ext>
            </a:extLst>
          </p:cNvPr>
          <p:cNvSpPr/>
          <p:nvPr/>
        </p:nvSpPr>
        <p:spPr>
          <a:xfrm>
            <a:off x="1236205" y="3664373"/>
            <a:ext cx="1950341" cy="55544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1420B6-7ABD-0F40-8BB7-8898A32C3476}"/>
              </a:ext>
            </a:extLst>
          </p:cNvPr>
          <p:cNvSpPr txBox="1"/>
          <p:nvPr/>
        </p:nvSpPr>
        <p:spPr>
          <a:xfrm>
            <a:off x="4294910" y="5628600"/>
            <a:ext cx="31172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FUNcube-LX X-band transmitter (2021/22)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02DC4-2402-D54A-9E6E-429C45E1ABD5}"/>
              </a:ext>
            </a:extLst>
          </p:cNvPr>
          <p:cNvSpPr txBox="1"/>
          <p:nvPr/>
        </p:nvSpPr>
        <p:spPr>
          <a:xfrm>
            <a:off x="1236203" y="3251596"/>
            <a:ext cx="19503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Phase 4 + QO-100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AD7DF-DCFB-CB47-88D7-07324561D08B}"/>
              </a:ext>
            </a:extLst>
          </p:cNvPr>
          <p:cNvSpPr/>
          <p:nvPr/>
        </p:nvSpPr>
        <p:spPr>
          <a:xfrm>
            <a:off x="3429000" y="952401"/>
            <a:ext cx="3927763" cy="1699013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8DC371-21D1-8E43-BD60-264496C6A377}"/>
              </a:ext>
            </a:extLst>
          </p:cNvPr>
          <p:cNvSpPr txBox="1"/>
          <p:nvPr/>
        </p:nvSpPr>
        <p:spPr>
          <a:xfrm>
            <a:off x="5070764" y="1177828"/>
            <a:ext cx="2189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ESA LUCE (2022/23)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A9A090-EC7C-B148-B00E-EFFD35D22A6B}"/>
              </a:ext>
            </a:extLst>
          </p:cNvPr>
          <p:cNvSpPr/>
          <p:nvPr/>
        </p:nvSpPr>
        <p:spPr>
          <a:xfrm>
            <a:off x="4384963" y="4327813"/>
            <a:ext cx="2812474" cy="1205636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567D17-694B-494E-806B-05A2314E301B}"/>
              </a:ext>
            </a:extLst>
          </p:cNvPr>
          <p:cNvSpPr/>
          <p:nvPr/>
        </p:nvSpPr>
        <p:spPr>
          <a:xfrm>
            <a:off x="7412182" y="1577686"/>
            <a:ext cx="918868" cy="36714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BA7893-30EC-6A40-AEEA-87220CC5B541}"/>
              </a:ext>
            </a:extLst>
          </p:cNvPr>
          <p:cNvSpPr/>
          <p:nvPr/>
        </p:nvSpPr>
        <p:spPr>
          <a:xfrm>
            <a:off x="5945651" y="2888367"/>
            <a:ext cx="725150" cy="1329746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2A843F-8C53-AE4A-A99E-DCA55FE43D78}"/>
              </a:ext>
            </a:extLst>
          </p:cNvPr>
          <p:cNvSpPr txBox="1"/>
          <p:nvPr/>
        </p:nvSpPr>
        <p:spPr>
          <a:xfrm>
            <a:off x="3695017" y="3303523"/>
            <a:ext cx="3837878" cy="507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dirty="0"/>
              <a:t>OrigamiSat-1 5.84 GHZ DL</a:t>
            </a:r>
          </a:p>
          <a:p>
            <a:r>
              <a:rPr lang="en-US" sz="1350" dirty="0"/>
              <a:t>FITSAT-1 5.8 GHz DL, 115.2kbps + visible light CW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C71564-6FFB-8640-9F67-85FEDB226829}"/>
              </a:ext>
            </a:extLst>
          </p:cNvPr>
          <p:cNvSpPr/>
          <p:nvPr/>
        </p:nvSpPr>
        <p:spPr>
          <a:xfrm>
            <a:off x="7418539" y="3078228"/>
            <a:ext cx="918868" cy="36714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highlight>
                <a:srgbClr val="FF00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F51BE8-BA7E-484D-9EA2-47939BED7670}"/>
              </a:ext>
            </a:extLst>
          </p:cNvPr>
          <p:cNvSpPr/>
          <p:nvPr/>
        </p:nvSpPr>
        <p:spPr>
          <a:xfrm>
            <a:off x="7412182" y="4539489"/>
            <a:ext cx="918868" cy="36714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highlight>
                <a:srgbClr val="FF00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E3A109-723C-9D4C-9FAC-120C52EBD63A}"/>
              </a:ext>
            </a:extLst>
          </p:cNvPr>
          <p:cNvSpPr txBox="1"/>
          <p:nvPr/>
        </p:nvSpPr>
        <p:spPr>
          <a:xfrm>
            <a:off x="7412182" y="3764791"/>
            <a:ext cx="9125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Antenna</a:t>
            </a:r>
          </a:p>
          <a:p>
            <a:pPr algn="ctr"/>
            <a:r>
              <a:rPr lang="en-US" sz="1350" dirty="0"/>
              <a:t>Source?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D4FA74-88DD-C844-B6C6-4510599A8732}"/>
              </a:ext>
            </a:extLst>
          </p:cNvPr>
          <p:cNvCxnSpPr>
            <a:cxnSpLocks/>
          </p:cNvCxnSpPr>
          <p:nvPr/>
        </p:nvCxnSpPr>
        <p:spPr>
          <a:xfrm>
            <a:off x="7727051" y="4749550"/>
            <a:ext cx="23238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66C8269-89B3-3C40-B817-2AA99374D172}"/>
              </a:ext>
            </a:extLst>
          </p:cNvPr>
          <p:cNvSpPr/>
          <p:nvPr/>
        </p:nvSpPr>
        <p:spPr>
          <a:xfrm>
            <a:off x="3472288" y="881822"/>
            <a:ext cx="918868" cy="51517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8B0300-5BE8-8545-80DB-3BD922E38630}"/>
              </a:ext>
            </a:extLst>
          </p:cNvPr>
          <p:cNvSpPr/>
          <p:nvPr/>
        </p:nvSpPr>
        <p:spPr>
          <a:xfrm>
            <a:off x="4394618" y="3664373"/>
            <a:ext cx="1383882" cy="51517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6F8A24-8A13-774E-ABDA-4E2CAB4669D8}"/>
              </a:ext>
            </a:extLst>
          </p:cNvPr>
          <p:cNvSpPr/>
          <p:nvPr/>
        </p:nvSpPr>
        <p:spPr>
          <a:xfrm>
            <a:off x="4407317" y="5010028"/>
            <a:ext cx="1383882" cy="51517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BBBBC8-E5C1-0F45-B927-2EFB0336D0F9}"/>
              </a:ext>
            </a:extLst>
          </p:cNvPr>
          <p:cNvSpPr/>
          <p:nvPr/>
        </p:nvSpPr>
        <p:spPr>
          <a:xfrm>
            <a:off x="1117600" y="5454650"/>
            <a:ext cx="1557557" cy="471123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772E3B-BCB4-484C-B268-31A16CEFFD40}"/>
              </a:ext>
            </a:extLst>
          </p:cNvPr>
          <p:cNvSpPr/>
          <p:nvPr/>
        </p:nvSpPr>
        <p:spPr>
          <a:xfrm>
            <a:off x="6576935" y="3664373"/>
            <a:ext cx="725150" cy="515178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5424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999E-D78C-F747-BC1F-D77046BB4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13" y="370884"/>
            <a:ext cx="7886700" cy="994172"/>
          </a:xfrm>
        </p:spPr>
        <p:txBody>
          <a:bodyPr/>
          <a:lstStyle/>
          <a:p>
            <a:r>
              <a:rPr lang="en-US" dirty="0"/>
              <a:t>Hardware States = RF Switch States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3DF53E-7AAD-E74F-A2F4-99124A4861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793762"/>
          <a:ext cx="7802609" cy="2903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3586944320"/>
                    </a:ext>
                  </a:extLst>
                </a:gridCol>
                <a:gridCol w="1803083">
                  <a:extLst>
                    <a:ext uri="{9D8B030D-6E8A-4147-A177-3AD203B41FA5}">
                      <a16:colId xmlns:a16="http://schemas.microsoft.com/office/drawing/2014/main" val="2385302173"/>
                    </a:ext>
                  </a:extLst>
                </a:gridCol>
                <a:gridCol w="1041763">
                  <a:extLst>
                    <a:ext uri="{9D8B030D-6E8A-4147-A177-3AD203B41FA5}">
                      <a16:colId xmlns:a16="http://schemas.microsoft.com/office/drawing/2014/main" val="287942500"/>
                    </a:ext>
                  </a:extLst>
                </a:gridCol>
                <a:gridCol w="1803083">
                  <a:extLst>
                    <a:ext uri="{9D8B030D-6E8A-4147-A177-3AD203B41FA5}">
                      <a16:colId xmlns:a16="http://schemas.microsoft.com/office/drawing/2014/main" val="2129114192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2704136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TT&amp;C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Rx C-band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Tx X-band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SDR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9751989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/>
                        <a:t>Transponder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 (Unpowered, default)</a:t>
                      </a:r>
                    </a:p>
                    <a:p>
                      <a:r>
                        <a:rPr lang="en-US" sz="1400" dirty="0"/>
                        <a:t>= UHF Transponder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 (Unpowered, default)</a:t>
                      </a:r>
                    </a:p>
                    <a:p>
                      <a:r>
                        <a:rPr lang="en-US" sz="1400" dirty="0"/>
                        <a:t>= X-band Transponder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9516867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/>
                        <a:t>Digital Mode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 (Unpowered, default)</a:t>
                      </a:r>
                    </a:p>
                    <a:p>
                      <a:r>
                        <a:rPr lang="en-US" sz="1400" dirty="0"/>
                        <a:t>= UHF Transponder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= SDR Input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Default Output</a:t>
                      </a:r>
                    </a:p>
                    <a:p>
                      <a:r>
                        <a:rPr lang="en-US" sz="1400" dirty="0"/>
                        <a:t>(File-based Ops)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7872897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Transponder +</a:t>
                      </a:r>
                    </a:p>
                    <a:p>
                      <a:r>
                        <a:rPr lang="en-US" sz="1400" dirty="0"/>
                        <a:t>UHF Telemetry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= TT&amp;C Active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 (Unpowered, default)</a:t>
                      </a:r>
                    </a:p>
                    <a:p>
                      <a:r>
                        <a:rPr lang="en-US" sz="1400" dirty="0"/>
                        <a:t>= X-band Transponder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759236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Digital Mode +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UHF Telemetry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 = TT&amp;C Active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= SDR Input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Default Output</a:t>
                      </a:r>
                    </a:p>
                    <a:p>
                      <a:r>
                        <a:rPr lang="en-US" sz="1400" dirty="0"/>
                        <a:t>(File-based Ops)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0765000"/>
                  </a:ext>
                </a:extLst>
              </a:tr>
            </a:tbl>
          </a:graphicData>
        </a:graphic>
      </p:graphicFrame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B0B217C-B877-7449-95EF-4F7375A75D6E}"/>
              </a:ext>
            </a:extLst>
          </p:cNvPr>
          <p:cNvSpPr/>
          <p:nvPr/>
        </p:nvSpPr>
        <p:spPr>
          <a:xfrm>
            <a:off x="220434" y="4977285"/>
            <a:ext cx="8719457" cy="1436915"/>
          </a:xfrm>
          <a:prstGeom prst="wedgeRoundRectCallout">
            <a:avLst>
              <a:gd name="adj1" fmla="val 28690"/>
              <a:gd name="adj2" fmla="val -67499"/>
              <a:gd name="adj3" fmla="val 16667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SDR has preloaded </a:t>
            </a:r>
            <a:r>
              <a:rPr lang="en-US" sz="1500" u="sng" dirty="0">
                <a:solidFill>
                  <a:schemeClr val="tx1"/>
                </a:solidFill>
              </a:rPr>
              <a:t>Default Directory</a:t>
            </a:r>
            <a:r>
              <a:rPr lang="en-US" sz="1500" dirty="0">
                <a:solidFill>
                  <a:schemeClr val="tx1"/>
                </a:solidFill>
              </a:rPr>
              <a:t> with </a:t>
            </a:r>
            <a:r>
              <a:rPr lang="en-US" sz="1500" u="sng" dirty="0" err="1">
                <a:solidFill>
                  <a:schemeClr val="tx1"/>
                </a:solidFill>
              </a:rPr>
              <a:t>Control.txt</a:t>
            </a:r>
            <a:r>
              <a:rPr lang="en-US" sz="1500" dirty="0">
                <a:solidFill>
                  <a:schemeClr val="tx1"/>
                </a:solidFill>
              </a:rPr>
              <a:t> &amp; </a:t>
            </a:r>
            <a:r>
              <a:rPr lang="en-US" sz="1500" u="sng" dirty="0">
                <a:solidFill>
                  <a:schemeClr val="tx1"/>
                </a:solidFill>
              </a:rPr>
              <a:t>IQ Files</a:t>
            </a:r>
            <a:r>
              <a:rPr lang="en-US" sz="1500" dirty="0">
                <a:solidFill>
                  <a:schemeClr val="tx1"/>
                </a:solidFill>
              </a:rPr>
              <a:t> of each test mode (e.g. FT8.uint16.raw)</a:t>
            </a:r>
          </a:p>
          <a:p>
            <a:pPr algn="ctr"/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500" dirty="0" err="1">
                <a:solidFill>
                  <a:schemeClr val="tx1"/>
                </a:solidFill>
              </a:rPr>
              <a:t>Control.txt</a:t>
            </a:r>
            <a:r>
              <a:rPr lang="en-US" sz="1500" dirty="0">
                <a:solidFill>
                  <a:schemeClr val="tx1"/>
                </a:solidFill>
              </a:rPr>
              <a:t> ASCII file is edited by TT&amp;C Command to add/remove IQ files for transmission</a:t>
            </a:r>
          </a:p>
          <a:p>
            <a:pPr algn="ctr"/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500" b="1" i="1" dirty="0">
                <a:solidFill>
                  <a:schemeClr val="tx1"/>
                </a:solidFill>
              </a:rPr>
              <a:t>= Low data method to control SDR output</a:t>
            </a:r>
          </a:p>
        </p:txBody>
      </p:sp>
    </p:spTree>
    <p:extLst>
      <p:ext uri="{BB962C8B-B14F-4D97-AF65-F5344CB8AC3E}">
        <p14:creationId xmlns:p14="http://schemas.microsoft.com/office/powerpoint/2010/main" val="1094165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F71A-D382-2744-A50E-BB1B428F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(Detail)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CAAC9-9021-5D41-B2B0-F4F9F713F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441" y="1555874"/>
            <a:ext cx="8256932" cy="35338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TT&amp;C System is a ‘Intelligent’ Router</a:t>
            </a:r>
          </a:p>
          <a:p>
            <a:pPr>
              <a:buFontTx/>
              <a:buChar char="-"/>
            </a:pPr>
            <a:r>
              <a:rPr lang="en-US" sz="1800" dirty="0"/>
              <a:t>Sample, receive, decode, route incoming packets / frames to all systems (&amp; the reverse too)</a:t>
            </a:r>
          </a:p>
          <a:p>
            <a:pPr>
              <a:buFontTx/>
              <a:buChar char="-"/>
            </a:pPr>
            <a:r>
              <a:rPr lang="en-US" sz="1800" dirty="0"/>
              <a:t>Collect telemetry to make local Safety Decisions with Updatable Defaults</a:t>
            </a:r>
          </a:p>
          <a:p>
            <a:pPr marL="0" indent="0">
              <a:buNone/>
            </a:pPr>
            <a:r>
              <a:rPr lang="en-US" sz="1800" dirty="0"/>
              <a:t>	E.g. HPA is too hot, or timer default values need updating to new values</a:t>
            </a:r>
          </a:p>
          <a:p>
            <a:pPr marL="0" indent="0">
              <a:buNone/>
            </a:pPr>
            <a:r>
              <a:rPr lang="en-US" sz="1800" dirty="0"/>
              <a:t>TT&amp;C Bus needs to be </a:t>
            </a:r>
            <a:r>
              <a:rPr lang="en-US" sz="1800" u="sng" dirty="0"/>
              <a:t>Multi-Master</a:t>
            </a:r>
            <a:r>
              <a:rPr lang="en-US" sz="1800" dirty="0"/>
              <a:t> , </a:t>
            </a:r>
            <a:r>
              <a:rPr lang="en-US" sz="1800" u="sng" dirty="0"/>
              <a:t>Hot Swappable</a:t>
            </a:r>
            <a:r>
              <a:rPr lang="en-US" sz="1800" dirty="0"/>
              <a:t> &amp; </a:t>
            </a:r>
            <a:r>
              <a:rPr lang="en-US" sz="1800" u="sng" dirty="0"/>
              <a:t>Low Power</a:t>
            </a:r>
          </a:p>
          <a:p>
            <a:pPr>
              <a:buFontTx/>
              <a:buChar char="-"/>
            </a:pPr>
            <a:r>
              <a:rPr lang="en-US" sz="1800" dirty="0"/>
              <a:t>Multi-master means TT&amp;C can control / drive switches &amp; payload state</a:t>
            </a:r>
          </a:p>
          <a:p>
            <a:pPr>
              <a:buFontTx/>
              <a:buChar char="-"/>
            </a:pPr>
            <a:r>
              <a:rPr lang="en-US" sz="1800" dirty="0"/>
              <a:t>Hot Swappable means systems can be plugged / powered in or out (in testing, through failure,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>
              <a:buFontTx/>
              <a:buChar char="-"/>
            </a:pPr>
            <a:r>
              <a:rPr lang="en-US" sz="1800" u="sng" dirty="0"/>
              <a:t>AND</a:t>
            </a:r>
            <a:r>
              <a:rPr lang="en-US" sz="1800" dirty="0"/>
              <a:t> SDR FPGA can do the exactly same = Fast &amp; Flexible Design</a:t>
            </a:r>
          </a:p>
          <a:p>
            <a:pPr>
              <a:buFontTx/>
              <a:buChar char="-"/>
            </a:pPr>
            <a:r>
              <a:rPr lang="en-US" sz="1800" dirty="0"/>
              <a:t>Interface should be reusable where possible (mech, </a:t>
            </a:r>
            <a:r>
              <a:rPr lang="en-US" sz="1800" dirty="0" err="1"/>
              <a:t>elec</a:t>
            </a:r>
            <a:r>
              <a:rPr lang="en-US" sz="1800" dirty="0"/>
              <a:t>, software)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8CF8D8-AE97-1849-BE83-6CBA4E5C0579}"/>
              </a:ext>
            </a:extLst>
          </p:cNvPr>
          <p:cNvSpPr/>
          <p:nvPr/>
        </p:nvSpPr>
        <p:spPr>
          <a:xfrm>
            <a:off x="387627" y="1493754"/>
            <a:ext cx="8319052" cy="1821820"/>
          </a:xfrm>
          <a:prstGeom prst="roundRect">
            <a:avLst>
              <a:gd name="adj" fmla="val 1386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54B572-1171-5144-AFEF-4ADA782563D4}"/>
              </a:ext>
            </a:extLst>
          </p:cNvPr>
          <p:cNvSpPr/>
          <p:nvPr/>
        </p:nvSpPr>
        <p:spPr>
          <a:xfrm>
            <a:off x="387627" y="3429000"/>
            <a:ext cx="8319052" cy="2839177"/>
          </a:xfrm>
          <a:prstGeom prst="roundRect">
            <a:avLst>
              <a:gd name="adj" fmla="val 138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25826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104661-8460-BA4E-8CD7-22880F152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32" y="1030937"/>
            <a:ext cx="4041678" cy="479612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1AA7B-C35B-8A42-9A6F-4747EFE13100}"/>
              </a:ext>
            </a:extLst>
          </p:cNvPr>
          <p:cNvSpPr txBox="1"/>
          <p:nvPr/>
        </p:nvSpPr>
        <p:spPr>
          <a:xfrm>
            <a:off x="0" y="857250"/>
            <a:ext cx="84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  <a:p>
            <a:r>
              <a:rPr lang="en-US" sz="1350" dirty="0"/>
              <a:t>Interface</a:t>
            </a:r>
          </a:p>
          <a:p>
            <a:r>
              <a:rPr lang="en-US" sz="1350" dirty="0"/>
              <a:t>Diagram</a:t>
            </a:r>
          </a:p>
          <a:p>
            <a:endParaRPr lang="en-US" sz="135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28C6F1E-82E3-B241-9BF8-8BAB3718B3C2}"/>
              </a:ext>
            </a:extLst>
          </p:cNvPr>
          <p:cNvSpPr/>
          <p:nvPr/>
        </p:nvSpPr>
        <p:spPr>
          <a:xfrm>
            <a:off x="5247526" y="1030937"/>
            <a:ext cx="3640364" cy="4688558"/>
          </a:xfrm>
          <a:prstGeom prst="wedgeRoundRectCallout">
            <a:avLst>
              <a:gd name="adj1" fmla="val -68398"/>
              <a:gd name="adj2" fmla="val 21644"/>
              <a:gd name="adj3" fmla="val 16667"/>
            </a:avLst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TT&amp;C will be collecting Telemetry (TM) &amp; running a Finite State Machine (FSM) to manage Switches &amp; GPIO</a:t>
            </a:r>
          </a:p>
          <a:p>
            <a:pPr algn="ctr"/>
            <a:endParaRPr lang="en-US" sz="1500" b="1" i="1" dirty="0">
              <a:solidFill>
                <a:schemeClr val="tx1"/>
              </a:solidFill>
            </a:endParaRP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Transmit ON / OFF (essentially a PTT GPIO line) for </a:t>
            </a:r>
            <a:r>
              <a:rPr lang="en-US" sz="1500" u="sng" dirty="0">
                <a:solidFill>
                  <a:schemeClr val="tx1"/>
                </a:solidFill>
              </a:rPr>
              <a:t>Safety</a:t>
            </a:r>
            <a:r>
              <a:rPr lang="en-US" sz="1500" dirty="0">
                <a:solidFill>
                  <a:schemeClr val="tx1"/>
                </a:solidFill>
              </a:rPr>
              <a:t> &amp; ITU</a:t>
            </a:r>
          </a:p>
          <a:p>
            <a:pPr algn="ctr"/>
            <a:endParaRPr lang="en-US" sz="1500" b="1" i="1" dirty="0">
              <a:solidFill>
                <a:schemeClr val="tx1"/>
              </a:solidFill>
            </a:endParaRP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SDR UART goes from 1k2 &gt; 115k2 to 1) </a:t>
            </a:r>
            <a:r>
              <a:rPr lang="en-US" sz="1500" u="sng" dirty="0">
                <a:solidFill>
                  <a:schemeClr val="tx1"/>
                </a:solidFill>
              </a:rPr>
              <a:t>Operate Command Line</a:t>
            </a:r>
            <a:r>
              <a:rPr lang="en-US" sz="1500" dirty="0">
                <a:solidFill>
                  <a:schemeClr val="tx1"/>
                </a:solidFill>
              </a:rPr>
              <a:t> &amp; 2) </a:t>
            </a:r>
            <a:r>
              <a:rPr lang="en-US" sz="1500" u="sng" dirty="0">
                <a:solidFill>
                  <a:schemeClr val="tx1"/>
                </a:solidFill>
              </a:rPr>
              <a:t>Transfer Files</a:t>
            </a:r>
          </a:p>
          <a:p>
            <a:pPr algn="ctr"/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SDR Heartbeats are GPIO ON / OFF pulses that if stopped indicate error. FSM manages attempts to reset.</a:t>
            </a:r>
          </a:p>
        </p:txBody>
      </p:sp>
    </p:spTree>
    <p:extLst>
      <p:ext uri="{BB962C8B-B14F-4D97-AF65-F5344CB8AC3E}">
        <p14:creationId xmlns:p14="http://schemas.microsoft.com/office/powerpoint/2010/main" val="452777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5114-E9E2-6747-94E4-24FBB77E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Fault Detection, Isolation &amp; Recovery (FDIR)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A3DAA-5D3A-0E4F-B776-91806B909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42603"/>
            <a:ext cx="7886700" cy="447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Concept must cover both Digital &amp; Analogue Electronic Systems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809C36-6BFE-E64E-88A4-D260D160DCD9}"/>
              </a:ext>
            </a:extLst>
          </p:cNvPr>
          <p:cNvGraphicFramePr>
            <a:graphicFrameLocks noGrp="1"/>
          </p:cNvGraphicFramePr>
          <p:nvPr/>
        </p:nvGraphicFramePr>
        <p:xfrm>
          <a:off x="682320" y="2270595"/>
          <a:ext cx="8179409" cy="3685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7794">
                  <a:extLst>
                    <a:ext uri="{9D8B030D-6E8A-4147-A177-3AD203B41FA5}">
                      <a16:colId xmlns:a16="http://schemas.microsoft.com/office/drawing/2014/main" val="3670557400"/>
                    </a:ext>
                  </a:extLst>
                </a:gridCol>
                <a:gridCol w="4961615">
                  <a:extLst>
                    <a:ext uri="{9D8B030D-6E8A-4147-A177-3AD203B41FA5}">
                      <a16:colId xmlns:a16="http://schemas.microsoft.com/office/drawing/2014/main" val="3009463967"/>
                    </a:ext>
                  </a:extLst>
                </a:gridCol>
              </a:tblGrid>
              <a:tr h="408077">
                <a:tc>
                  <a:txBody>
                    <a:bodyPr/>
                    <a:lstStyle/>
                    <a:p>
                      <a:r>
                        <a:rPr lang="en-US" sz="1400" dirty="0"/>
                        <a:t>Undesired Effects (non-exhaustive)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Mitigation Strategies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9302614"/>
                  </a:ext>
                </a:extLst>
              </a:tr>
              <a:tr h="1006217">
                <a:tc>
                  <a:txBody>
                    <a:bodyPr/>
                    <a:lstStyle/>
                    <a:p>
                      <a:r>
                        <a:rPr lang="en-US" sz="1400" dirty="0"/>
                        <a:t>Single Event Upsets, Transients, Glitches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= </a:t>
                      </a:r>
                      <a:r>
                        <a:rPr lang="en-US" sz="1400" i="1" dirty="0"/>
                        <a:t>Software Recoverable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SW Heartbeats &amp; Watchdogs (between ANY clocked processor)</a:t>
                      </a:r>
                    </a:p>
                    <a:p>
                      <a:r>
                        <a:rPr lang="en-US" sz="1400" dirty="0"/>
                        <a:t>TMR (FPGA SDR)</a:t>
                      </a:r>
                    </a:p>
                    <a:p>
                      <a:r>
                        <a:rPr lang="en-US" sz="1400" dirty="0"/>
                        <a:t>Scrubbing (FPGA SDR, Volatile Memories)</a:t>
                      </a:r>
                    </a:p>
                    <a:p>
                      <a:r>
                        <a:rPr lang="en-US" sz="1400" dirty="0"/>
                        <a:t>Error </a:t>
                      </a:r>
                      <a:r>
                        <a:rPr lang="en-US" sz="1400" u="sng" dirty="0"/>
                        <a:t>Correction</a:t>
                      </a:r>
                      <a:r>
                        <a:rPr lang="en-US" sz="1400" dirty="0"/>
                        <a:t> &amp; Detection (ANY read / write possible, e.g. BCH)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103910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Digital </a:t>
                      </a:r>
                      <a:r>
                        <a:rPr lang="en-US" sz="1400" dirty="0" err="1"/>
                        <a:t>Latchups</a:t>
                      </a:r>
                      <a:r>
                        <a:rPr lang="en-US" sz="1400" dirty="0"/>
                        <a:t>, Switching / Interfacing, Power Fluctuations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= </a:t>
                      </a:r>
                      <a:r>
                        <a:rPr lang="en-US" sz="1400" i="1" dirty="0"/>
                        <a:t>Semi-Recoverable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H/W Heartbeats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Isolation &amp; Filtering Circuitry / Differential Signals for Bus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Cross-strapping (e.g. Dual Bus Configuration)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Power Cycling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5785070"/>
                  </a:ext>
                </a:extLst>
              </a:tr>
              <a:tr h="10062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Total Ionising Dose (TID)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Gate Burnout / Rupture, FLASH write cycles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= </a:t>
                      </a:r>
                      <a:r>
                        <a:rPr lang="en-US" sz="1400" i="1" dirty="0"/>
                        <a:t>Non-recoverable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Part Selection (NASA / ESA / Heritage Parts)</a:t>
                      </a:r>
                    </a:p>
                    <a:p>
                      <a:r>
                        <a:rPr lang="en-US" sz="1400" dirty="0"/>
                        <a:t>Redundancy (based on Critical Path)</a:t>
                      </a:r>
                    </a:p>
                    <a:p>
                      <a:r>
                        <a:rPr lang="en-US" sz="1400" dirty="0"/>
                        <a:t>Design for ‘Graceful Degradation’</a:t>
                      </a:r>
                    </a:p>
                    <a:p>
                      <a:r>
                        <a:rPr lang="en-US" sz="1400" dirty="0"/>
                        <a:t>Testing &amp; Validation &gt; Evidence-led Decision Points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63137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281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72F6-9F21-B74D-AEF6-EC2DBF406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390" y="52605"/>
            <a:ext cx="7581901" cy="958847"/>
          </a:xfrm>
        </p:spPr>
        <p:txBody>
          <a:bodyPr/>
          <a:lstStyle/>
          <a:p>
            <a:r>
              <a:rPr lang="en-US" dirty="0"/>
              <a:t>Camera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89C11-DB7D-5349-A58B-DE461A132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278" y="1011452"/>
            <a:ext cx="7886700" cy="3500438"/>
          </a:xfrm>
        </p:spPr>
        <p:txBody>
          <a:bodyPr>
            <a:noAutofit/>
          </a:bodyPr>
          <a:lstStyle/>
          <a:p>
            <a:pPr marL="385763" indent="-385763">
              <a:buAutoNum type="arabicPeriod"/>
            </a:pPr>
            <a:r>
              <a:rPr lang="en-US" sz="1800" dirty="0"/>
              <a:t>SDR FPGA has Payload Interface</a:t>
            </a:r>
          </a:p>
          <a:p>
            <a:pPr marL="0" indent="0">
              <a:buNone/>
            </a:pPr>
            <a:r>
              <a:rPr lang="en-US" sz="1800" dirty="0"/>
              <a:t>	Tightly Coupled, can only operate when SDR FPGA is in operation</a:t>
            </a:r>
          </a:p>
          <a:p>
            <a:pPr marL="0" indent="0">
              <a:buNone/>
            </a:pPr>
            <a:r>
              <a:rPr lang="en-US" sz="1800" dirty="0"/>
              <a:t>	Power Modes also coupled</a:t>
            </a:r>
          </a:p>
          <a:p>
            <a:pPr marL="0" indent="0">
              <a:buNone/>
            </a:pPr>
            <a:r>
              <a:rPr lang="en-US" sz="1800" dirty="0"/>
              <a:t>	Likely to be fast</a:t>
            </a:r>
          </a:p>
          <a:p>
            <a:pPr marL="0" indent="0">
              <a:buNone/>
            </a:pPr>
            <a:r>
              <a:rPr lang="en-US" sz="1800" dirty="0"/>
              <a:t>	SDR FPGA Testing coupled with Camera</a:t>
            </a:r>
          </a:p>
          <a:p>
            <a:pPr marL="0" indent="0">
              <a:buNone/>
            </a:pPr>
            <a:endParaRPr lang="en-US" sz="1800" dirty="0"/>
          </a:p>
          <a:p>
            <a:pPr marL="342900" indent="-342900">
              <a:buFont typeface="+mj-lt"/>
              <a:buAutoNum type="arabicPeriod" startAt="2"/>
            </a:pPr>
            <a:r>
              <a:rPr lang="en-US" sz="1800" dirty="0"/>
              <a:t>Camera has own TT&amp;C Bus Interface</a:t>
            </a:r>
          </a:p>
          <a:p>
            <a:pPr marL="0" indent="0">
              <a:buNone/>
            </a:pPr>
            <a:r>
              <a:rPr lang="en-US" sz="1800" dirty="0"/>
              <a:t>	Decoupled, but needs additional interface &amp; processing circuit</a:t>
            </a:r>
          </a:p>
          <a:p>
            <a:pPr marL="0" indent="0">
              <a:buNone/>
            </a:pPr>
            <a:r>
              <a:rPr lang="en-US" sz="1800" dirty="0"/>
              <a:t>	Flexible to power / mode requirements</a:t>
            </a:r>
          </a:p>
          <a:p>
            <a:pPr marL="0" indent="0">
              <a:buNone/>
            </a:pPr>
            <a:r>
              <a:rPr lang="en-US" sz="1800" dirty="0"/>
              <a:t>	Likely to be slower</a:t>
            </a:r>
          </a:p>
          <a:p>
            <a:pPr marL="0" indent="0">
              <a:buNone/>
            </a:pPr>
            <a:r>
              <a:rPr lang="en-US" sz="1800" dirty="0"/>
              <a:t>	Camera needs independent testing</a:t>
            </a:r>
          </a:p>
        </p:txBody>
      </p:sp>
    </p:spTree>
    <p:extLst>
      <p:ext uri="{BB962C8B-B14F-4D97-AF65-F5344CB8AC3E}">
        <p14:creationId xmlns:p14="http://schemas.microsoft.com/office/powerpoint/2010/main" val="87625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Mission Orbit - Japan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52309" y="462691"/>
            <a:ext cx="4817313" cy="7421223"/>
          </a:xfrm>
        </p:spPr>
        <p:txBody>
          <a:bodyPr/>
          <a:lstStyle/>
          <a:p>
            <a:r>
              <a:rPr lang="en-US" dirty="0"/>
              <a:t>Initial Orbit: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sz="2400" dirty="0">
                <a:solidFill>
                  <a:srgbClr val="FF0000"/>
                </a:solidFill>
              </a:rPr>
              <a:t> = 35,786 km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</a:rPr>
              <a:t>h</a:t>
            </a:r>
            <a:r>
              <a:rPr lang="en-US" sz="1400" dirty="0" err="1">
                <a:solidFill>
                  <a:srgbClr val="FF0000"/>
                </a:solidFill>
              </a:rPr>
              <a:t>p</a:t>
            </a:r>
            <a:r>
              <a:rPr lang="en-US" sz="2400" dirty="0">
                <a:solidFill>
                  <a:srgbClr val="FF0000"/>
                </a:solidFill>
              </a:rPr>
              <a:t> = 200 km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FF0000"/>
                </a:solidFill>
              </a:rPr>
              <a:t> = 7.0</a:t>
            </a:r>
            <a:r>
              <a:rPr lang="en-US" dirty="0">
                <a:solidFill>
                  <a:srgbClr val="FF0000"/>
                </a:solidFill>
              </a:rPr>
              <a:t>° to 51°</a:t>
            </a:r>
          </a:p>
          <a:p>
            <a:pPr lvl="1"/>
            <a:r>
              <a:rPr lang="en-US" dirty="0" err="1"/>
              <a:t>ω</a:t>
            </a:r>
            <a:r>
              <a:rPr lang="en-US" dirty="0"/>
              <a:t> = 178°</a:t>
            </a:r>
          </a:p>
          <a:p>
            <a:r>
              <a:rPr lang="en-US" dirty="0"/>
              <a:t>Final Orbit: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 = 35,786 km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= 1250 km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= Unchanged</a:t>
            </a:r>
          </a:p>
          <a:p>
            <a:pPr lvl="1"/>
            <a:r>
              <a:rPr lang="en-US" dirty="0" err="1"/>
              <a:t>ω</a:t>
            </a:r>
            <a:r>
              <a:rPr lang="en-US" dirty="0"/>
              <a:t> = 180°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75130" y="2959652"/>
            <a:ext cx="20519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Removal Orbit: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sz="2400" dirty="0">
                <a:solidFill>
                  <a:srgbClr val="FF0000"/>
                </a:solidFill>
              </a:rPr>
              <a:t> = 35,786 km</a:t>
            </a:r>
          </a:p>
          <a:p>
            <a:r>
              <a:rPr lang="en-US" sz="2000" dirty="0" err="1"/>
              <a:t>h</a:t>
            </a:r>
            <a:r>
              <a:rPr lang="en-US" sz="1400" dirty="0" err="1"/>
              <a:t>p</a:t>
            </a:r>
            <a:r>
              <a:rPr lang="en-US" sz="1400" dirty="0"/>
              <a:t> </a:t>
            </a:r>
            <a:r>
              <a:rPr lang="en-US" sz="2400" dirty="0"/>
              <a:t>= 80 km</a:t>
            </a:r>
          </a:p>
          <a:p>
            <a:r>
              <a:rPr lang="en-US" sz="2400" dirty="0"/>
              <a:t>i = Unchanged</a:t>
            </a:r>
          </a:p>
          <a:p>
            <a:pPr marL="0" lvl="1"/>
            <a:r>
              <a:rPr lang="en-US" sz="2400" dirty="0" err="1"/>
              <a:t>ω</a:t>
            </a:r>
            <a:r>
              <a:rPr lang="en-US" sz="2400" dirty="0"/>
              <a:t> = unknown°</a:t>
            </a:r>
          </a:p>
          <a:p>
            <a:endParaRPr lang="en-US" sz="2400" dirty="0"/>
          </a:p>
          <a:p>
            <a:endParaRPr lang="en-US" sz="2000" dirty="0"/>
          </a:p>
        </p:txBody>
      </p:sp>
      <p:sp>
        <p:nvSpPr>
          <p:cNvPr id="10" name="Right Brace 9"/>
          <p:cNvSpPr/>
          <p:nvPr/>
        </p:nvSpPr>
        <p:spPr>
          <a:xfrm>
            <a:off x="3511826" y="1855304"/>
            <a:ext cx="309217" cy="43842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87921" y="3854177"/>
            <a:ext cx="137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ΔV=31 m/sec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7882872" y="3070087"/>
            <a:ext cx="309217" cy="319159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10204" y="4456275"/>
            <a:ext cx="105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ΔV=</a:t>
            </a:r>
          </a:p>
          <a:p>
            <a:pPr algn="ctr"/>
            <a:r>
              <a:rPr lang="en-US" dirty="0"/>
              <a:t>44 m/sec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CFAAA-4A5B-E140-3083-CC931460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649" y="36160"/>
            <a:ext cx="1453351" cy="16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7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Mission Orbit – North America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52309" y="462691"/>
            <a:ext cx="4817313" cy="7421223"/>
          </a:xfrm>
        </p:spPr>
        <p:txBody>
          <a:bodyPr/>
          <a:lstStyle/>
          <a:p>
            <a:r>
              <a:rPr lang="en-US" dirty="0"/>
              <a:t>Initial Orbit: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sz="2400" dirty="0">
                <a:solidFill>
                  <a:srgbClr val="FF0000"/>
                </a:solidFill>
              </a:rPr>
              <a:t> = 35,786 km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</a:rPr>
              <a:t>h</a:t>
            </a:r>
            <a:r>
              <a:rPr lang="en-US" sz="1400" dirty="0" err="1">
                <a:solidFill>
                  <a:srgbClr val="FF0000"/>
                </a:solidFill>
              </a:rPr>
              <a:t>p</a:t>
            </a:r>
            <a:r>
              <a:rPr lang="en-US" sz="2400" dirty="0">
                <a:solidFill>
                  <a:srgbClr val="FF0000"/>
                </a:solidFill>
              </a:rPr>
              <a:t> = 200 km</a:t>
            </a:r>
          </a:p>
          <a:p>
            <a:pPr lvl="1"/>
            <a:r>
              <a:rPr lang="en-US" sz="2400" dirty="0" err="1"/>
              <a:t>i</a:t>
            </a:r>
            <a:r>
              <a:rPr lang="en-US" sz="2400" dirty="0"/>
              <a:t> = 7.0</a:t>
            </a:r>
            <a:r>
              <a:rPr lang="en-US" dirty="0"/>
              <a:t>° to 51°</a:t>
            </a:r>
          </a:p>
          <a:p>
            <a:pPr lvl="1"/>
            <a:r>
              <a:rPr lang="en-US" dirty="0" err="1"/>
              <a:t>ω</a:t>
            </a:r>
            <a:r>
              <a:rPr lang="en-US" dirty="0"/>
              <a:t> = 178°</a:t>
            </a:r>
          </a:p>
          <a:p>
            <a:r>
              <a:rPr lang="en-US" dirty="0"/>
              <a:t>Final Orbit: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 = 35,786 km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= 1250 km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= Unchanged</a:t>
            </a:r>
          </a:p>
          <a:p>
            <a:pPr lvl="1"/>
            <a:r>
              <a:rPr lang="en-US" dirty="0" err="1"/>
              <a:t>ω</a:t>
            </a:r>
            <a:r>
              <a:rPr lang="en-US" dirty="0"/>
              <a:t> = 180°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75130" y="2959652"/>
            <a:ext cx="20519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Removal Orbit: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sz="2400" dirty="0">
                <a:solidFill>
                  <a:srgbClr val="FF0000"/>
                </a:solidFill>
              </a:rPr>
              <a:t> = 35,786 km</a:t>
            </a:r>
          </a:p>
          <a:p>
            <a:r>
              <a:rPr lang="en-US" sz="2000" dirty="0" err="1"/>
              <a:t>h</a:t>
            </a:r>
            <a:r>
              <a:rPr lang="en-US" sz="1400" dirty="0" err="1"/>
              <a:t>p</a:t>
            </a:r>
            <a:r>
              <a:rPr lang="en-US" sz="1400" dirty="0"/>
              <a:t> </a:t>
            </a:r>
            <a:r>
              <a:rPr lang="en-US" sz="2400" dirty="0"/>
              <a:t>= 80 km</a:t>
            </a:r>
          </a:p>
          <a:p>
            <a:r>
              <a:rPr lang="en-US" sz="2400" dirty="0"/>
              <a:t>i = Unchanged</a:t>
            </a:r>
          </a:p>
          <a:p>
            <a:pPr marL="0" lvl="1"/>
            <a:r>
              <a:rPr lang="en-US" sz="2400" dirty="0" err="1"/>
              <a:t>ω</a:t>
            </a:r>
            <a:r>
              <a:rPr lang="en-US" sz="2400" dirty="0"/>
              <a:t> = unknown°</a:t>
            </a:r>
          </a:p>
          <a:p>
            <a:endParaRPr lang="en-US" sz="2400" dirty="0"/>
          </a:p>
          <a:p>
            <a:endParaRPr lang="en-US" sz="2000" dirty="0"/>
          </a:p>
        </p:txBody>
      </p:sp>
      <p:sp>
        <p:nvSpPr>
          <p:cNvPr id="10" name="Right Brace 9"/>
          <p:cNvSpPr/>
          <p:nvPr/>
        </p:nvSpPr>
        <p:spPr>
          <a:xfrm>
            <a:off x="3511826" y="1855304"/>
            <a:ext cx="309217" cy="43842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87921" y="3854177"/>
            <a:ext cx="137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ΔV=31 m/sec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7882872" y="3070087"/>
            <a:ext cx="309217" cy="319159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10204" y="4456275"/>
            <a:ext cx="105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ΔV=</a:t>
            </a:r>
          </a:p>
          <a:p>
            <a:pPr algn="ctr"/>
            <a:r>
              <a:rPr lang="en-US" dirty="0"/>
              <a:t>44 m/sec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CFAAA-4A5B-E140-3083-CC931460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649" y="36160"/>
            <a:ext cx="1453351" cy="16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8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Spacecraft Physical Size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56993" y="389410"/>
            <a:ext cx="4817313" cy="7421223"/>
          </a:xfrm>
        </p:spPr>
        <p:txBody>
          <a:bodyPr/>
          <a:lstStyle/>
          <a:p>
            <a:r>
              <a:rPr lang="en-US" dirty="0"/>
              <a:t>6U CubeSat Form Factor</a:t>
            </a:r>
          </a:p>
          <a:p>
            <a:r>
              <a:rPr lang="en-US" dirty="0"/>
              <a:t>Up to 1.1 kg per U kg mass (estimated)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C5D5DF-4186-286C-66AE-7F821F64D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9706" y="3040426"/>
            <a:ext cx="2773729" cy="31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55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0"/>
            <a:ext cx="3965773" cy="6536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153428"/>
            <a:ext cx="4817313" cy="74212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27971" y="58243"/>
            <a:ext cx="24320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36-44 watt Light Weight Solar</a:t>
            </a:r>
          </a:p>
          <a:p>
            <a:r>
              <a:rPr lang="en-US" sz="1400" dirty="0">
                <a:solidFill>
                  <a:srgbClr val="000000"/>
                </a:solidFill>
              </a:rPr>
              <a:t>Array; MMA Design, LLP</a:t>
            </a:r>
          </a:p>
          <a:p>
            <a:r>
              <a:rPr lang="en-US" sz="1400" dirty="0">
                <a:solidFill>
                  <a:srgbClr val="000000"/>
                </a:solidFill>
              </a:rPr>
              <a:t>(typical of 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62031" y="2024458"/>
            <a:ext cx="1054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Solar Array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Drive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Mechanism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14196" y="5494284"/>
            <a:ext cx="112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24 GHz Horn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(20.0 </a:t>
            </a:r>
            <a:r>
              <a:rPr lang="en-US" sz="1400" dirty="0" err="1">
                <a:solidFill>
                  <a:srgbClr val="000000"/>
                </a:solidFill>
              </a:rPr>
              <a:t>dBi</a:t>
            </a:r>
            <a:r>
              <a:rPr lang="en-US" sz="14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39907" y="2271946"/>
            <a:ext cx="8467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435 MHz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Omni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Antenna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07668" y="1710201"/>
            <a:ext cx="134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10.5 GHz Horn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(17.2 </a:t>
            </a:r>
            <a:r>
              <a:rPr lang="en-US" sz="1400" dirty="0" err="1">
                <a:solidFill>
                  <a:srgbClr val="000000"/>
                </a:solidFill>
              </a:rPr>
              <a:t>dBi</a:t>
            </a:r>
            <a:r>
              <a:rPr lang="en-US" sz="1400" dirty="0">
                <a:solidFill>
                  <a:srgbClr val="000000"/>
                </a:solidFill>
              </a:rPr>
              <a:t> Gain)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43795" y="5191694"/>
            <a:ext cx="1300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1.270 GHz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Patch Antenna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649304" y="796907"/>
            <a:ext cx="483597" cy="56144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852684" y="2626241"/>
            <a:ext cx="472309" cy="131823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953000" y="4219856"/>
            <a:ext cx="362860" cy="139748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540621" y="4219856"/>
            <a:ext cx="364436" cy="1026066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490841" y="2639335"/>
            <a:ext cx="359353" cy="13173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585794" y="2940495"/>
            <a:ext cx="0" cy="26699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4959" y="334406"/>
            <a:ext cx="23567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2014</a:t>
            </a:r>
          </a:p>
          <a:p>
            <a:pPr algn="ctr"/>
            <a:r>
              <a:rPr lang="en-US" sz="2400" dirty="0"/>
              <a:t>Spacecraft</a:t>
            </a:r>
          </a:p>
          <a:p>
            <a:pPr algn="ctr"/>
            <a:r>
              <a:rPr lang="en-US" sz="2400" dirty="0"/>
              <a:t>Configuration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Update the solar</a:t>
            </a:r>
          </a:p>
          <a:p>
            <a:pPr algn="ctr"/>
            <a:r>
              <a:rPr lang="en-US" sz="2400" dirty="0"/>
              <a:t>Arrays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side deploying, </a:t>
            </a:r>
          </a:p>
          <a:p>
            <a:pPr algn="ctr"/>
            <a:r>
              <a:rPr lang="en-US" sz="2400" dirty="0"/>
              <a:t>Single hinge,</a:t>
            </a:r>
            <a:br>
              <a:rPr lang="en-US" sz="2400" dirty="0"/>
            </a:br>
            <a:r>
              <a:rPr lang="en-US" sz="2400" dirty="0"/>
              <a:t>several panels.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Sensor fusion</a:t>
            </a:r>
          </a:p>
          <a:p>
            <a:pPr algn="ctr"/>
            <a:r>
              <a:rPr lang="en-US" sz="2400" dirty="0"/>
              <a:t>Possible, </a:t>
            </a:r>
          </a:p>
          <a:p>
            <a:pPr algn="ctr"/>
            <a:r>
              <a:rPr lang="en-US" sz="2400" dirty="0"/>
              <a:t>Combining </a:t>
            </a:r>
          </a:p>
          <a:p>
            <a:pPr algn="ctr"/>
            <a:r>
              <a:rPr lang="en-US" sz="2400" dirty="0"/>
              <a:t>Optical, spectral</a:t>
            </a:r>
          </a:p>
          <a:p>
            <a:pPr algn="ctr"/>
            <a:r>
              <a:rPr lang="en-US" sz="2400" dirty="0"/>
              <a:t>Observations.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314286" y="2220327"/>
            <a:ext cx="0" cy="41939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06348" y="4472609"/>
            <a:ext cx="81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1269 MHz</a:t>
            </a:r>
          </a:p>
          <a:p>
            <a:r>
              <a:rPr lang="en-US" sz="1200" dirty="0">
                <a:solidFill>
                  <a:srgbClr val="000000"/>
                </a:solidFill>
              </a:rPr>
              <a:t>Omni</a:t>
            </a:r>
          </a:p>
          <a:p>
            <a:r>
              <a:rPr lang="en-US" sz="1200" dirty="0">
                <a:solidFill>
                  <a:srgbClr val="000000"/>
                </a:solidFill>
              </a:rPr>
              <a:t>Antenna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4318002" y="3944476"/>
            <a:ext cx="176694" cy="60543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249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4905</TotalTime>
  <Words>3357</Words>
  <Application>Microsoft Macintosh PowerPoint</Application>
  <PresentationFormat>On-screen Show (4:3)</PresentationFormat>
  <Paragraphs>647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Candara</vt:lpstr>
      <vt:lpstr>Times New Roman</vt:lpstr>
      <vt:lpstr>Orbit</vt:lpstr>
      <vt:lpstr>     - Space System Design Concept - </vt:lpstr>
      <vt:lpstr>ハイフライヤー</vt:lpstr>
      <vt:lpstr>Mission Objectives</vt:lpstr>
      <vt:lpstr>Mission Objectives (2) </vt:lpstr>
      <vt:lpstr>Prior AMSAT HEO Missions</vt:lpstr>
      <vt:lpstr> Mission Orbit - Japan  </vt:lpstr>
      <vt:lpstr> Mission Orbit – North America  </vt:lpstr>
      <vt:lpstr> Spacecraft Physical Size </vt:lpstr>
      <vt:lpstr> </vt:lpstr>
      <vt:lpstr> Spacecraft Internal  Volume Allocation – no engines near comms</vt:lpstr>
      <vt:lpstr>Spacecraft Functional Block Diagram Original</vt:lpstr>
      <vt:lpstr>Spacecraft Functional Block Diagram Draft, Partial</vt:lpstr>
      <vt:lpstr>Spacecraft Functional Block Diagram Draft, Partial</vt:lpstr>
      <vt:lpstr>Power Subsystem </vt:lpstr>
      <vt:lpstr> </vt:lpstr>
      <vt:lpstr>Power  Budget </vt:lpstr>
      <vt:lpstr> Structure Design (Basic Approach)</vt:lpstr>
      <vt:lpstr> </vt:lpstr>
      <vt:lpstr> Mass  Budget</vt:lpstr>
      <vt:lpstr> Thermal Design</vt:lpstr>
      <vt:lpstr>Attitude Control System  </vt:lpstr>
      <vt:lpstr> Attitude Control System (2) (Update the components)</vt:lpstr>
      <vt:lpstr> Attitude Control System (3) (Component Interfaces) add desaturation by EP</vt:lpstr>
      <vt:lpstr> Attitude Control System (4) (Operating Modes)</vt:lpstr>
      <vt:lpstr> Flight Computer (IHU) (Has Flight Heritage from FOX Program) </vt:lpstr>
      <vt:lpstr>Primary Experiment  - mmW Regenerative Transponder -  </vt:lpstr>
      <vt:lpstr>Authentication and Authorization </vt:lpstr>
      <vt:lpstr> </vt:lpstr>
      <vt:lpstr> Primary Experiment     mmW Regenerative Transponder (3) Uplink Signal Processor (How Do We Know It Can Be Done?)    </vt:lpstr>
      <vt:lpstr> Primary Experiment     mmW Regenerative Transponder (4) 24 GHz GaN SSPA (How Do We Know It Can Be Done?)  </vt:lpstr>
      <vt:lpstr> mmW Transponder Uplink (Reference)</vt:lpstr>
      <vt:lpstr> </vt:lpstr>
      <vt:lpstr> </vt:lpstr>
      <vt:lpstr> T &amp; C; L-to-U Transponder (?) Possibly new frequencies for T&amp;C Less cosmic noise </vt:lpstr>
      <vt:lpstr> </vt:lpstr>
      <vt:lpstr> </vt:lpstr>
      <vt:lpstr> </vt:lpstr>
      <vt:lpstr> RadFx Experiment Vanderbilt University</vt:lpstr>
      <vt:lpstr> Precipitation Attenuation Experiment  Vanderbilt, Department of Atmospherics</vt:lpstr>
      <vt:lpstr> </vt:lpstr>
      <vt:lpstr> EP</vt:lpstr>
      <vt:lpstr> </vt:lpstr>
      <vt:lpstr> Total Integrated Dose (TID)  Radiation Monitor (AMSAT-NA) </vt:lpstr>
      <vt:lpstr>Interfaces</vt:lpstr>
      <vt:lpstr>RF Plan</vt:lpstr>
      <vt:lpstr>System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 States = RF Switch States</vt:lpstr>
      <vt:lpstr>Interfaces (Detail)</vt:lpstr>
      <vt:lpstr>PowerPoint Presentation</vt:lpstr>
      <vt:lpstr>Fault Detection, Isolation &amp; Recovery (FDIR)</vt:lpstr>
      <vt:lpstr>Camera Options</vt:lpstr>
    </vt:vector>
  </TitlesOfParts>
  <Company>Canopus Systems US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King</dc:creator>
  <cp:lastModifiedBy>Michelle Thompson</cp:lastModifiedBy>
  <cp:revision>181</cp:revision>
  <cp:lastPrinted>2022-08-02T14:22:50Z</cp:lastPrinted>
  <dcterms:created xsi:type="dcterms:W3CDTF">2014-11-14T03:05:23Z</dcterms:created>
  <dcterms:modified xsi:type="dcterms:W3CDTF">2022-09-02T02:59:26Z</dcterms:modified>
</cp:coreProperties>
</file>